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9" r:id="rId4"/>
    <p:sldId id="260" r:id="rId5"/>
    <p:sldId id="261" r:id="rId6"/>
    <p:sldId id="262" r:id="rId7"/>
    <p:sldId id="264" r:id="rId8"/>
    <p:sldId id="275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\My%20Documents\Google%20Drive\FairVote\Congress%20by%20Congress%20Nominate%20sco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900" b="0"/>
              <a:t>92nd Congress</a:t>
            </a:r>
          </a:p>
        </c:rich>
      </c:tx>
      <c:layout>
        <c:manualLayout>
          <c:xMode val="edge"/>
          <c:yMode val="edge"/>
          <c:x val="0.48634130639330458"/>
          <c:y val="5.5671751968503935E-2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8852570257986045"/>
          <c:y val="6.1809502309056276E-2"/>
          <c:w val="0.75596235836374115"/>
          <c:h val="0.77531381028258817"/>
        </c:manualLayout>
      </c:layout>
      <c:areaChart>
        <c:grouping val="standard"/>
        <c:varyColors val="0"/>
        <c:ser>
          <c:idx val="0"/>
          <c:order val="0"/>
          <c:cat>
            <c:numRef>
              <c:f>Sheet4!$A$2:$A$11</c:f>
              <c:numCache>
                <c:formatCode>General</c:formatCode>
                <c:ptCount val="10"/>
                <c:pt idx="0">
                  <c:v>-1</c:v>
                </c:pt>
                <c:pt idx="9">
                  <c:v>1</c:v>
                </c:pt>
              </c:numCache>
            </c:numRef>
          </c:cat>
          <c:val>
            <c:numRef>
              <c:f>Sheet4!$A$2:$A$11</c:f>
              <c:numCache>
                <c:formatCode>General</c:formatCode>
                <c:ptCount val="10"/>
                <c:pt idx="0">
                  <c:v>-1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0070C0">
                    <a:lumMod val="100000"/>
                  </a:srgbClr>
                </a:gs>
                <a:gs pos="50000">
                  <a:srgbClr val="7030A0">
                    <a:lumMod val="100000"/>
                  </a:srgbClr>
                </a:gs>
                <a:gs pos="100000">
                  <a:srgbClr val="FF0000"/>
                </a:gs>
              </a:gsLst>
              <a:lin ang="0" scaled="1"/>
            </a:gradFill>
          </c:spPr>
          <c:cat>
            <c:numRef>
              <c:f>Sheet4!$A$2:$A$11</c:f>
              <c:numCache>
                <c:formatCode>General</c:formatCode>
                <c:ptCount val="10"/>
                <c:pt idx="0">
                  <c:v>-1</c:v>
                </c:pt>
                <c:pt idx="9">
                  <c:v>1</c:v>
                </c:pt>
              </c:numCache>
            </c:numRef>
          </c:cat>
          <c:val>
            <c:numRef>
              <c:f>Sheet4!$B$2:$B$11</c:f>
              <c:numCache>
                <c:formatCode>General</c:formatCode>
                <c:ptCount val="10"/>
                <c:pt idx="0">
                  <c:v>4</c:v>
                </c:pt>
                <c:pt idx="1">
                  <c:v>23</c:v>
                </c:pt>
                <c:pt idx="2">
                  <c:v>54</c:v>
                </c:pt>
                <c:pt idx="3">
                  <c:v>101</c:v>
                </c:pt>
                <c:pt idx="4">
                  <c:v>57</c:v>
                </c:pt>
                <c:pt idx="5">
                  <c:v>96</c:v>
                </c:pt>
                <c:pt idx="6">
                  <c:v>84</c:v>
                </c:pt>
                <c:pt idx="7">
                  <c:v>13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27344"/>
        <c:axId val="53454288"/>
      </c:areaChart>
      <c:catAx>
        <c:axId val="53427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DW-</a:t>
                </a: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NOMINATE</a:t>
                </a:r>
                <a:r>
                  <a:rPr lang="en-US" b="0"/>
                  <a:t>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3454288"/>
        <c:crosses val="autoZero"/>
        <c:auto val="1"/>
        <c:lblAlgn val="ctr"/>
        <c:lblOffset val="100"/>
        <c:tickMarkSkip val="1"/>
        <c:noMultiLvlLbl val="0"/>
      </c:catAx>
      <c:valAx>
        <c:axId val="53454288"/>
        <c:scaling>
          <c:orientation val="minMax"/>
          <c:max val="1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/>
                  <a:t>Members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5530375776198706E-3"/>
              <c:y val="0.229706364829396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3427344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900" b="0"/>
              <a:t>102nd Congress</a:t>
            </a:r>
          </a:p>
        </c:rich>
      </c:tx>
      <c:layout>
        <c:manualLayout>
          <c:xMode val="edge"/>
          <c:yMode val="edge"/>
          <c:x val="0.50650403074615669"/>
          <c:y val="5.7671893577405389E-2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21534862490014836"/>
          <c:y val="7.5420456163909744E-2"/>
          <c:w val="0.73172155654456239"/>
          <c:h val="0.7173273108303323"/>
        </c:manualLayout>
      </c:layout>
      <c:areaChart>
        <c:grouping val="standard"/>
        <c:varyColors val="0"/>
        <c:ser>
          <c:idx val="0"/>
          <c:order val="0"/>
          <c:cat>
            <c:numRef>
              <c:f>Sheet4!$H$2:$H$11</c:f>
              <c:numCache>
                <c:formatCode>General</c:formatCode>
                <c:ptCount val="10"/>
                <c:pt idx="0">
                  <c:v>-1</c:v>
                </c:pt>
                <c:pt idx="9">
                  <c:v>1</c:v>
                </c:pt>
              </c:numCache>
            </c:numRef>
          </c:cat>
          <c:val>
            <c:numRef>
              <c:f>Sheet4!$H$2:$H$11</c:f>
              <c:numCache>
                <c:formatCode>General</c:formatCode>
                <c:ptCount val="10"/>
                <c:pt idx="0">
                  <c:v>-1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0070C0">
                    <a:lumMod val="100000"/>
                  </a:srgbClr>
                </a:gs>
                <a:gs pos="50000">
                  <a:srgbClr val="7030A0">
                    <a:lumMod val="100000"/>
                  </a:srgbClr>
                </a:gs>
                <a:gs pos="100000">
                  <a:srgbClr val="FF0000"/>
                </a:gs>
              </a:gsLst>
              <a:lin ang="0" scaled="1"/>
            </a:gradFill>
          </c:spPr>
          <c:cat>
            <c:numRef>
              <c:f>Sheet4!$H$2:$H$11</c:f>
              <c:numCache>
                <c:formatCode>General</c:formatCode>
                <c:ptCount val="10"/>
                <c:pt idx="0">
                  <c:v>-1</c:v>
                </c:pt>
                <c:pt idx="9">
                  <c:v>1</c:v>
                </c:pt>
              </c:numCache>
            </c:numRef>
          </c:cat>
          <c:val>
            <c:numRef>
              <c:f>Sheet4!$I$2:$I$11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65</c:v>
                </c:pt>
                <c:pt idx="3">
                  <c:v>121</c:v>
                </c:pt>
                <c:pt idx="4">
                  <c:v>72</c:v>
                </c:pt>
                <c:pt idx="5">
                  <c:v>30</c:v>
                </c:pt>
                <c:pt idx="6">
                  <c:v>78</c:v>
                </c:pt>
                <c:pt idx="7">
                  <c:v>55</c:v>
                </c:pt>
                <c:pt idx="8">
                  <c:v>8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80688"/>
        <c:axId val="53541104"/>
      </c:areaChart>
      <c:catAx>
        <c:axId val="53980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baseline="0">
                    <a:effectLst/>
                  </a:rPr>
                  <a:t>DW-</a:t>
                </a: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NOMINATE</a:t>
                </a:r>
                <a:r>
                  <a:rPr lang="en-US" sz="1000" b="0" i="0" baseline="0">
                    <a:effectLst/>
                  </a:rPr>
                  <a:t> Score</a:t>
                </a:r>
                <a:endParaRPr lang="en-US" sz="1000">
                  <a:effectLst/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53541104"/>
        <c:crosses val="autoZero"/>
        <c:auto val="1"/>
        <c:lblAlgn val="ctr"/>
        <c:lblOffset val="100"/>
        <c:noMultiLvlLbl val="0"/>
      </c:catAx>
      <c:valAx>
        <c:axId val="53541104"/>
        <c:scaling>
          <c:orientation val="minMax"/>
          <c:max val="1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/>
                  <a:t>Members</a:t>
                </a:r>
              </a:p>
            </c:rich>
          </c:tx>
          <c:layout>
            <c:manualLayout>
              <c:xMode val="edge"/>
              <c:yMode val="edge"/>
              <c:x val="0"/>
              <c:y val="0.239836778215223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3980688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900" b="0"/>
              <a:t>112th</a:t>
            </a:r>
            <a:r>
              <a:rPr lang="en-US" sz="900" b="0" baseline="0"/>
              <a:t> Congress</a:t>
            </a:r>
            <a:endParaRPr lang="en-US" sz="900" b="0"/>
          </a:p>
        </c:rich>
      </c:tx>
      <c:layout>
        <c:manualLayout>
          <c:xMode val="edge"/>
          <c:yMode val="edge"/>
          <c:x val="0.44228832951945074"/>
          <c:y val="5.3932622441916267E-2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2209718085757415"/>
          <c:y val="6.65320002585746E-2"/>
          <c:w val="0.72006473284103734"/>
          <c:h val="0.72219178780273396"/>
        </c:manualLayout>
      </c:layout>
      <c:areaChart>
        <c:grouping val="standard"/>
        <c:varyColors val="0"/>
        <c:ser>
          <c:idx val="0"/>
          <c:order val="0"/>
          <c:cat>
            <c:numRef>
              <c:f>Sheet4!$M$2:$M$11</c:f>
              <c:numCache>
                <c:formatCode>General</c:formatCode>
                <c:ptCount val="10"/>
                <c:pt idx="0">
                  <c:v>-1</c:v>
                </c:pt>
                <c:pt idx="9">
                  <c:v>1</c:v>
                </c:pt>
              </c:numCache>
            </c:numRef>
          </c:cat>
          <c:val>
            <c:numRef>
              <c:f>Sheet4!$M$2:$M$11</c:f>
              <c:numCache>
                <c:formatCode>General</c:formatCode>
                <c:ptCount val="10"/>
                <c:pt idx="0">
                  <c:v>-1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0070C0">
                    <a:lumMod val="100000"/>
                  </a:srgbClr>
                </a:gs>
                <a:gs pos="50000">
                  <a:srgbClr val="7030A0">
                    <a:lumMod val="100000"/>
                  </a:srgbClr>
                </a:gs>
                <a:gs pos="100000">
                  <a:srgbClr val="FF0000"/>
                </a:gs>
              </a:gsLst>
              <a:lin ang="0" scaled="1"/>
            </a:gradFill>
          </c:spPr>
          <c:cat>
            <c:numRef>
              <c:f>Sheet4!$M$2:$M$11</c:f>
              <c:numCache>
                <c:formatCode>General</c:formatCode>
                <c:ptCount val="10"/>
                <c:pt idx="0">
                  <c:v>-1</c:v>
                </c:pt>
                <c:pt idx="9">
                  <c:v>1</c:v>
                </c:pt>
              </c:numCache>
            </c:numRef>
          </c:cat>
          <c:val>
            <c:numRef>
              <c:f>Sheet4!$N$2:$N$11</c:f>
              <c:numCache>
                <c:formatCode>General</c:formatCode>
                <c:ptCount val="10"/>
                <c:pt idx="0">
                  <c:v>3</c:v>
                </c:pt>
                <c:pt idx="1">
                  <c:v>36</c:v>
                </c:pt>
                <c:pt idx="2">
                  <c:v>110</c:v>
                </c:pt>
                <c:pt idx="3">
                  <c:v>46</c:v>
                </c:pt>
                <c:pt idx="4">
                  <c:v>5</c:v>
                </c:pt>
                <c:pt idx="5">
                  <c:v>0</c:v>
                </c:pt>
                <c:pt idx="6">
                  <c:v>54</c:v>
                </c:pt>
                <c:pt idx="7">
                  <c:v>76</c:v>
                </c:pt>
                <c:pt idx="8">
                  <c:v>83</c:v>
                </c:pt>
                <c:pt idx="9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52888"/>
        <c:axId val="53614184"/>
      </c:areaChart>
      <c:catAx>
        <c:axId val="52552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baseline="0">
                    <a:effectLst/>
                  </a:rPr>
                  <a:t>DW-</a:t>
                </a: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NOMINATE</a:t>
                </a:r>
                <a:r>
                  <a:rPr lang="en-US" sz="1000" b="0" i="0" baseline="0">
                    <a:effectLst/>
                  </a:rPr>
                  <a:t> Score</a:t>
                </a:r>
                <a:endParaRPr lang="en-US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3614184"/>
        <c:crosses val="autoZero"/>
        <c:auto val="1"/>
        <c:lblAlgn val="ctr"/>
        <c:lblOffset val="100"/>
        <c:noMultiLvlLbl val="0"/>
      </c:catAx>
      <c:valAx>
        <c:axId val="53614184"/>
        <c:scaling>
          <c:orientation val="minMax"/>
          <c:max val="1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/>
                  <a:t>Members</a:t>
                </a:r>
              </a:p>
            </c:rich>
          </c:tx>
          <c:layout>
            <c:manualLayout>
              <c:xMode val="edge"/>
              <c:yMode val="edge"/>
              <c:x val="0"/>
              <c:y val="0.246025758408105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2552888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irvoting.u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Fair Representation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Drew Spencer, Staff Attorney, </a:t>
            </a:r>
            <a:r>
              <a:rPr lang="en-US" dirty="0" err="1" smtClean="0"/>
              <a:t>FairVote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6625" y="192130"/>
            <a:ext cx="4985951" cy="1325563"/>
          </a:xfrm>
        </p:spPr>
        <p:txBody>
          <a:bodyPr/>
          <a:lstStyle/>
          <a:p>
            <a:r>
              <a:rPr lang="en-US" dirty="0" smtClean="0"/>
              <a:t>Winner-Take-All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81" y="1517693"/>
            <a:ext cx="3918637" cy="36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811" y="340411"/>
            <a:ext cx="9895703" cy="1356583"/>
          </a:xfrm>
        </p:spPr>
        <p:txBody>
          <a:bodyPr/>
          <a:lstStyle/>
          <a:p>
            <a:r>
              <a:rPr lang="en-US" dirty="0" smtClean="0"/>
              <a:t>An Alternative to Winner-Take-All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325" y="1696994"/>
            <a:ext cx="3720713" cy="1968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463" y="1691311"/>
            <a:ext cx="2850550" cy="197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017" y="4217558"/>
            <a:ext cx="1457325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294" y="4176154"/>
            <a:ext cx="1466850" cy="163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1331" y="3708098"/>
            <a:ext cx="302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plan: five Republicans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1325" y="5967411"/>
            <a:ext cx="373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FairVote</a:t>
            </a:r>
            <a:r>
              <a:rPr lang="en-US" dirty="0" smtClean="0"/>
              <a:t> plan: three Republicans, one</a:t>
            </a:r>
          </a:p>
          <a:p>
            <a:pPr algn="ctr"/>
            <a:r>
              <a:rPr lang="en-US" dirty="0" smtClean="0"/>
              <a:t>Democrat, and one “swing” seat.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807" y="1654734"/>
            <a:ext cx="4044554" cy="2011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71463" y="3736330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plan: five Democrats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49298" y="5950506"/>
            <a:ext cx="3642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FairVote</a:t>
            </a:r>
            <a:r>
              <a:rPr lang="en-US" dirty="0" smtClean="0"/>
              <a:t> plan: three Democrats, two</a:t>
            </a:r>
          </a:p>
          <a:p>
            <a:pPr algn="ctr"/>
            <a:r>
              <a:rPr lang="en-US" dirty="0" smtClean="0"/>
              <a:t>Republicans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2113" y="1660546"/>
            <a:ext cx="3233022" cy="20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“Super Districts”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848" y="2596850"/>
            <a:ext cx="3200400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848" y="2603157"/>
            <a:ext cx="32004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“Super Districts”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7" y="2272999"/>
            <a:ext cx="4200525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37" y="2272999"/>
            <a:ext cx="4212930" cy="2905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6155" y="5608035"/>
            <a:ext cx="748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Visit </a:t>
            </a:r>
            <a:r>
              <a:rPr lang="en-US" dirty="0" smtClean="0">
                <a:hlinkClick r:id="rId4"/>
              </a:rPr>
              <a:t>http://fairvoting.us</a:t>
            </a:r>
            <a:r>
              <a:rPr lang="en-US" dirty="0" smtClean="0"/>
              <a:t> to see analysis and a map for </a:t>
            </a:r>
            <a:r>
              <a:rPr lang="en-US" b="1" dirty="0" smtClean="0"/>
              <a:t>every</a:t>
            </a:r>
            <a:r>
              <a:rPr lang="en-US" dirty="0" smtClean="0"/>
              <a:t>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6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9051" y="4402366"/>
            <a:ext cx="10521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Illinois Assembly on Political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Offers </a:t>
            </a:r>
            <a:r>
              <a:rPr lang="en-US" b="1" dirty="0" smtClean="0">
                <a:solidFill>
                  <a:prstClr val="white"/>
                </a:solidFill>
              </a:rPr>
              <a:t>greater choice</a:t>
            </a:r>
            <a:r>
              <a:rPr lang="en-US" dirty="0" smtClean="0">
                <a:solidFill>
                  <a:prstClr val="white"/>
                </a:solidFill>
              </a:rPr>
              <a:t> for voters in primary and general elections;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Provides prospective candidates </a:t>
            </a:r>
            <a:r>
              <a:rPr lang="en-US" b="1" dirty="0" smtClean="0">
                <a:solidFill>
                  <a:prstClr val="white"/>
                </a:solidFill>
              </a:rPr>
              <a:t>easier access </a:t>
            </a:r>
            <a:r>
              <a:rPr lang="en-US" dirty="0" smtClean="0">
                <a:solidFill>
                  <a:prstClr val="white"/>
                </a:solidFill>
              </a:rPr>
              <a:t>to the electoral system;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Provides </a:t>
            </a:r>
            <a:r>
              <a:rPr lang="en-US" b="1" dirty="0" smtClean="0">
                <a:solidFill>
                  <a:prstClr val="white"/>
                </a:solidFill>
              </a:rPr>
              <a:t>greater representation </a:t>
            </a:r>
            <a:r>
              <a:rPr lang="en-US" dirty="0" smtClean="0">
                <a:solidFill>
                  <a:prstClr val="white"/>
                </a:solidFill>
              </a:rPr>
              <a:t>for the minority political party in districts dominated by the other party;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Provide individual legislators </a:t>
            </a:r>
            <a:r>
              <a:rPr lang="en-US" b="1" dirty="0" smtClean="0">
                <a:solidFill>
                  <a:prstClr val="white"/>
                </a:solidFill>
              </a:rPr>
              <a:t>greater independence </a:t>
            </a:r>
            <a:r>
              <a:rPr lang="en-US" dirty="0" smtClean="0">
                <a:solidFill>
                  <a:prstClr val="white"/>
                </a:solidFill>
              </a:rPr>
              <a:t>from legislative leaders;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Generate </a:t>
            </a:r>
            <a:r>
              <a:rPr lang="en-US" b="1" dirty="0" smtClean="0">
                <a:solidFill>
                  <a:prstClr val="white"/>
                </a:solidFill>
              </a:rPr>
              <a:t>richer deliberations </a:t>
            </a:r>
            <a:r>
              <a:rPr lang="en-US" dirty="0" smtClean="0">
                <a:solidFill>
                  <a:prstClr val="white"/>
                </a:solidFill>
              </a:rPr>
              <a:t>and statewide consensus among all legislators since both parties would be represented in all parts of the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158" y="2307863"/>
            <a:ext cx="10875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1865: End of U.S. Civil War. Illinois polarized between northern Republicans and Southern Democrats;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1870: Illinois Constitutional Convention due to government corruption;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1978: Illinois House adopts a pay raise, Governor Thompson campaigns against it in bid for re-election;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1980: The “Cutback Amendment” promises smaller legislature; ends the use of fair representation voting.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Fair Representation </a:t>
            </a:r>
            <a:r>
              <a:rPr lang="en-US" dirty="0" smtClean="0"/>
              <a:t>Voting in Illinois: 1870-1980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Fair Representation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1593078"/>
          </a:xfrm>
        </p:spPr>
        <p:txBody>
          <a:bodyPr/>
          <a:lstStyle/>
          <a:p>
            <a:r>
              <a:rPr lang="en-US" dirty="0" smtClean="0"/>
              <a:t>Proportional voting in super districts.</a:t>
            </a:r>
          </a:p>
          <a:p>
            <a:r>
              <a:rPr lang="en-US" dirty="0" smtClean="0"/>
              <a:t>Constitutional: the Constitution never requires winner-take-all.</a:t>
            </a:r>
          </a:p>
          <a:p>
            <a:r>
              <a:rPr lang="en-US" dirty="0" smtClean="0"/>
              <a:t>Grounded in American traditions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52" y="3456288"/>
            <a:ext cx="2861327" cy="292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4" y="3455774"/>
            <a:ext cx="2924432" cy="2924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76" y="3455774"/>
            <a:ext cx="2924432" cy="29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Fair Representation Voting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08" y="2222157"/>
            <a:ext cx="3702908" cy="37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FairVote’s</a:t>
            </a:r>
            <a:r>
              <a:rPr lang="en-US" dirty="0" smtClean="0"/>
              <a:t> Key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Popular Vote</a:t>
            </a:r>
          </a:p>
          <a:p>
            <a:pPr lvl="1"/>
            <a:r>
              <a:rPr lang="en-US" dirty="0" smtClean="0"/>
              <a:t>The president should be elected by the people of the United States, not the swing states.</a:t>
            </a:r>
          </a:p>
          <a:p>
            <a:r>
              <a:rPr lang="en-US" dirty="0" smtClean="0"/>
              <a:t>The Right to Vote</a:t>
            </a:r>
          </a:p>
          <a:p>
            <a:pPr lvl="1"/>
            <a:r>
              <a:rPr lang="en-US" dirty="0" smtClean="0"/>
              <a:t>119 countries with elected legislatures, and over 90% of them guarantee the right to vote—the United States is one of the 11 that does not.</a:t>
            </a:r>
          </a:p>
          <a:p>
            <a:r>
              <a:rPr lang="en-US" dirty="0" smtClean="0"/>
              <a:t>Ranked Choice Voting</a:t>
            </a:r>
          </a:p>
          <a:p>
            <a:pPr lvl="1"/>
            <a:r>
              <a:rPr lang="en-US" dirty="0" smtClean="0"/>
              <a:t>In a plurality election with six candidates, someone can be elected with less than 17% of the vote.</a:t>
            </a:r>
          </a:p>
          <a:p>
            <a:r>
              <a:rPr lang="en-US" dirty="0" smtClean="0"/>
              <a:t>Fair Representation Voting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05" y="246900"/>
            <a:ext cx="1845511" cy="18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64" y="3944171"/>
            <a:ext cx="3255239" cy="1438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757" y="315698"/>
            <a:ext cx="883096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Polarization in the U.S. Congress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1536632"/>
              </p:ext>
            </p:extLst>
          </p:nvPr>
        </p:nvGraphicFramePr>
        <p:xfrm>
          <a:off x="601363" y="1606378"/>
          <a:ext cx="3420077" cy="210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64875086"/>
              </p:ext>
            </p:extLst>
          </p:nvPr>
        </p:nvGraphicFramePr>
        <p:xfrm>
          <a:off x="4096977" y="1559011"/>
          <a:ext cx="3341791" cy="223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92575256"/>
              </p:ext>
            </p:extLst>
          </p:nvPr>
        </p:nvGraphicFramePr>
        <p:xfrm>
          <a:off x="7485960" y="1550773"/>
          <a:ext cx="3834890" cy="229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332" y="4962058"/>
            <a:ext cx="3728242" cy="1326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8096" y="4663180"/>
            <a:ext cx="3322423" cy="1671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6074" y="3928074"/>
            <a:ext cx="3589767" cy="1670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9476" y="4003082"/>
            <a:ext cx="5603519" cy="25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25" y="192130"/>
            <a:ext cx="4985951" cy="1325563"/>
          </a:xfrm>
        </p:spPr>
        <p:txBody>
          <a:bodyPr/>
          <a:lstStyle/>
          <a:p>
            <a:r>
              <a:rPr lang="en-US" dirty="0" smtClean="0"/>
              <a:t>Winner-Take-All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81" y="1517693"/>
            <a:ext cx="3918637" cy="3647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435" y="1886465"/>
            <a:ext cx="8534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51% = 1 seat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383968" y="1886465"/>
            <a:ext cx="3355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99% = 1 seat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87956" y="3441058"/>
            <a:ext cx="3639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49% = 0 seats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8462574" y="3441058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1% = 0 seats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815446" y="5534002"/>
            <a:ext cx="10627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58% or more for one party = SAFE district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27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416908"/>
            <a:ext cx="8084562" cy="14745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72648" y="1415908"/>
            <a:ext cx="4107438" cy="14745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57" y="274509"/>
            <a:ext cx="10515600" cy="1325563"/>
          </a:xfrm>
        </p:spPr>
        <p:txBody>
          <a:bodyPr/>
          <a:lstStyle/>
          <a:p>
            <a:r>
              <a:rPr lang="en-US" dirty="0" smtClean="0"/>
              <a:t>Safer Districts = Less Moderation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049" y="1532179"/>
            <a:ext cx="823881" cy="1242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23" y="1514628"/>
            <a:ext cx="827051" cy="1243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4" y="1519080"/>
            <a:ext cx="1003687" cy="1255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05" y="1519004"/>
            <a:ext cx="1026796" cy="1255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09" y="1514628"/>
            <a:ext cx="1030774" cy="1260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65" y="1514628"/>
            <a:ext cx="827000" cy="1268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71" y="1514628"/>
            <a:ext cx="1030772" cy="12600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1" y="1506145"/>
            <a:ext cx="1014453" cy="1268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5" y="1514628"/>
            <a:ext cx="1033172" cy="12622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96" y="1514628"/>
            <a:ext cx="853453" cy="12622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56" y="1511945"/>
            <a:ext cx="1034230" cy="1262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62" y="1514629"/>
            <a:ext cx="1037507" cy="1268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376677" y="300675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45%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64546" y="3014813"/>
            <a:ext cx="59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50%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2740" y="3006752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46%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72208" y="3006693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35%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49653" y="300669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30%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7865" y="300669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44%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4164" y="300669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37%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85154" y="301824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37%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6995" y="301824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45%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62864" y="301824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44%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81890" y="3018247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49%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2561" y="301824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51%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3313" y="4410532"/>
            <a:ext cx="314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Fiscal Cliff Vote (January, 2013):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609752" y="4272032"/>
            <a:ext cx="633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64% of Republicans from competitive districts voted in favor;</a:t>
            </a:r>
          </a:p>
          <a:p>
            <a:r>
              <a:rPr lang="en-US" dirty="0" smtClean="0"/>
              <a:t>30% of Republicans from non-competitive districts voted in favor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177915" y="5449277"/>
            <a:ext cx="343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Democratic Budget (March, 2013):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98499" y="5310778"/>
            <a:ext cx="623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56% of Democrats from competitive districts voted against;</a:t>
            </a:r>
          </a:p>
          <a:p>
            <a:r>
              <a:rPr lang="en-US" dirty="0" smtClean="0"/>
              <a:t>12% of Democrats from non-competitive districts voted against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20" grpId="0"/>
      <p:bldP spid="21" grpId="0"/>
      <p:bldP spid="2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1416908"/>
            <a:ext cx="8084562" cy="14745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Rectangle 42"/>
          <p:cNvSpPr/>
          <p:nvPr/>
        </p:nvSpPr>
        <p:spPr>
          <a:xfrm>
            <a:off x="8072648" y="1415908"/>
            <a:ext cx="4107438" cy="14745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049" y="1532179"/>
            <a:ext cx="823881" cy="12420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23" y="1514628"/>
            <a:ext cx="827051" cy="12436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4" y="1519080"/>
            <a:ext cx="1003687" cy="12551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05" y="1519004"/>
            <a:ext cx="1026796" cy="125520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09" y="1514628"/>
            <a:ext cx="1030774" cy="12600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65" y="1514628"/>
            <a:ext cx="827000" cy="12680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71" y="1514628"/>
            <a:ext cx="1030772" cy="126006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1" y="1506145"/>
            <a:ext cx="1014453" cy="12680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5" y="1514628"/>
            <a:ext cx="1033172" cy="12622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96" y="1514628"/>
            <a:ext cx="853453" cy="126226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56" y="1511945"/>
            <a:ext cx="1034230" cy="12622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62" y="1514629"/>
            <a:ext cx="1037507" cy="126806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585154" y="301824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37%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76995" y="301824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45%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62864" y="301824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44%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1890" y="3018247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49%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2561" y="301824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51%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376677" y="300675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45%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464546" y="3017247"/>
            <a:ext cx="59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50%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82740" y="3006752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46%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72208" y="3006693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35%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49653" y="300669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30%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17865" y="300669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44%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24164" y="300669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37%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213476" y="1532179"/>
            <a:ext cx="822960" cy="122613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240581" y="1548548"/>
            <a:ext cx="781374" cy="120929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260586" y="1531708"/>
            <a:ext cx="822960" cy="122613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287691" y="1548077"/>
            <a:ext cx="781374" cy="120929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57521" y="1531708"/>
            <a:ext cx="822960" cy="122613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84626" y="1548077"/>
            <a:ext cx="781374" cy="120929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8421" y="1516339"/>
            <a:ext cx="822960" cy="122613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25526" y="1532708"/>
            <a:ext cx="781374" cy="120929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63153" y="1531237"/>
            <a:ext cx="822960" cy="122613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90258" y="1547606"/>
            <a:ext cx="781374" cy="120929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6704" y="1530766"/>
            <a:ext cx="822960" cy="122613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3809" y="1547135"/>
            <a:ext cx="781374" cy="120929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Trend Toward Polarization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60041" y="3571932"/>
            <a:ext cx="502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“crossover” representatives in 1993: </a:t>
            </a:r>
            <a:r>
              <a:rPr lang="en-US" b="1" dirty="0" smtClean="0"/>
              <a:t>113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6995" y="3871810"/>
            <a:ext cx="493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“crossover” representatives in 2013: </a:t>
            </a:r>
            <a:r>
              <a:rPr lang="en-US" b="1" dirty="0" smtClean="0"/>
              <a:t>26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23591" y="4437049"/>
            <a:ext cx="507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Percentage of moderates in the House in 1993: </a:t>
            </a:r>
            <a:r>
              <a:rPr lang="en-US" b="1" dirty="0" smtClean="0"/>
              <a:t>24%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585947" y="4748481"/>
            <a:ext cx="495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Percentage of moderates in the House in 2011: 4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25840" y="5405511"/>
            <a:ext cx="806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between Republican and Democrat mean NOMINATE score in 1993: </a:t>
            </a:r>
            <a:r>
              <a:rPr lang="en-US" b="1" dirty="0" smtClean="0"/>
              <a:t>0.740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219876" y="5720691"/>
            <a:ext cx="806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between Republican and Democrat mean NOMINATE score in 2011: </a:t>
            </a:r>
            <a:r>
              <a:rPr lang="en-US" b="1" dirty="0" smtClean="0"/>
              <a:t>1.069</a:t>
            </a:r>
            <a:endParaRPr lang="en-US" b="1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10307111" y="1506145"/>
            <a:ext cx="822960" cy="122613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334216" y="1522514"/>
            <a:ext cx="781374" cy="120929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268649" y="1532669"/>
            <a:ext cx="822960" cy="122613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295754" y="1549038"/>
            <a:ext cx="781374" cy="120929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347763" y="1535342"/>
            <a:ext cx="822960" cy="122613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2374868" y="1551711"/>
            <a:ext cx="781374" cy="120929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69" grpId="0"/>
      <p:bldP spid="18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graphics8.nytimes.com/images/2012/12/26/us/politics/fivethirtyeight-1226-polar1/fivethirtyeight-1226-polar1-blog48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377" y="1830085"/>
            <a:ext cx="7055245" cy="439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Decline in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Partisan Skew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9471" y="1860928"/>
            <a:ext cx="5773057" cy="44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422" y="381600"/>
            <a:ext cx="1005222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Cause of the Decline in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3241325"/>
          </a:xfrm>
        </p:spPr>
        <p:txBody>
          <a:bodyPr/>
          <a:lstStyle/>
          <a:p>
            <a:r>
              <a:rPr lang="en-US" dirty="0" smtClean="0"/>
              <a:t>Gerrymandering?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Closed primaries?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Money in politics?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5421" y="2232846"/>
            <a:ext cx="994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pattern exists between redistricting cycles and in states where independent commissions draw lines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5421" y="3226482"/>
            <a:ext cx="1039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primary states and “top two” states still have mostly uncompetitive districts. Political scientists largely believe that primary reform does not affect polarization.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5421" y="4276396"/>
            <a:ext cx="1046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States with public financing still have mostly uncompetitive districts, and candidates in skewed districts win even when outspent.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8087" y="5273670"/>
            <a:ext cx="10297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These issues may be important for other reasons, </a:t>
            </a:r>
          </a:p>
          <a:p>
            <a:pPr algn="ctr"/>
            <a:r>
              <a:rPr lang="en-US" sz="3200" dirty="0" smtClean="0"/>
              <a:t>but they do not address the underlying cause of polarization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73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5357</TotalTime>
  <Words>652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Depth</vt:lpstr>
      <vt:lpstr>Fair Representation</vt:lpstr>
      <vt:lpstr>FairVote’s Key Reforms</vt:lpstr>
      <vt:lpstr>Polarization in the U.S. Congress</vt:lpstr>
      <vt:lpstr>Winner-Take-All</vt:lpstr>
      <vt:lpstr>Safer Districts = Less Moderation</vt:lpstr>
      <vt:lpstr>Trend Toward Polarization</vt:lpstr>
      <vt:lpstr>Decline in Competition</vt:lpstr>
      <vt:lpstr>Partisan Skew</vt:lpstr>
      <vt:lpstr>Cause of the Decline in Competition</vt:lpstr>
      <vt:lpstr>Winner-Take-All</vt:lpstr>
      <vt:lpstr>An Alternative to Winner-Take-All</vt:lpstr>
      <vt:lpstr>“Super Districts”</vt:lpstr>
      <vt:lpstr>PowerPoint Presentation</vt:lpstr>
      <vt:lpstr>Fair Representation Voting in Illinois: 1870-1980</vt:lpstr>
      <vt:lpstr>Fair Representation Voting</vt:lpstr>
      <vt:lpstr>Fair Representation Voting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Gerrymandering</dc:title>
  <dc:creator>Drew</dc:creator>
  <cp:lastModifiedBy>Drew</cp:lastModifiedBy>
  <cp:revision>70</cp:revision>
  <dcterms:created xsi:type="dcterms:W3CDTF">2013-10-04T19:23:04Z</dcterms:created>
  <dcterms:modified xsi:type="dcterms:W3CDTF">2014-04-30T21:59:58Z</dcterms:modified>
</cp:coreProperties>
</file>