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43" r:id="rId1"/>
  </p:sldMasterIdLst>
  <p:notesMasterIdLst>
    <p:notesMasterId r:id="rId20"/>
  </p:notesMasterIdLst>
  <p:handoutMasterIdLst>
    <p:handoutMasterId r:id="rId21"/>
  </p:handoutMasterIdLst>
  <p:sldIdLst>
    <p:sldId id="256" r:id="rId2"/>
    <p:sldId id="278" r:id="rId3"/>
    <p:sldId id="263" r:id="rId4"/>
    <p:sldId id="257" r:id="rId5"/>
    <p:sldId id="262" r:id="rId6"/>
    <p:sldId id="281" r:id="rId7"/>
    <p:sldId id="267" r:id="rId8"/>
    <p:sldId id="268" r:id="rId9"/>
    <p:sldId id="269" r:id="rId10"/>
    <p:sldId id="270" r:id="rId11"/>
    <p:sldId id="271" r:id="rId12"/>
    <p:sldId id="272" r:id="rId13"/>
    <p:sldId id="273" r:id="rId14"/>
    <p:sldId id="274" r:id="rId15"/>
    <p:sldId id="275" r:id="rId16"/>
    <p:sldId id="276" r:id="rId17"/>
    <p:sldId id="277" r:id="rId18"/>
    <p:sldId id="282" r:id="rId19"/>
  </p:sldIdLst>
  <p:sldSz cx="9144000" cy="6858000" type="screen4x3"/>
  <p:notesSz cx="6858000" cy="9312275"/>
  <p:defaultTextStyle>
    <a:defPPr>
      <a:defRPr lang="en-US"/>
    </a:defPPr>
    <a:lvl1pPr algn="l" rtl="0" fontAlgn="base">
      <a:spcBef>
        <a:spcPct val="0"/>
      </a:spcBef>
      <a:spcAft>
        <a:spcPct val="0"/>
      </a:spcAft>
      <a:defRPr sz="2200" kern="1200">
        <a:solidFill>
          <a:schemeClr val="tx1"/>
        </a:solidFill>
        <a:latin typeface="Times New Roman" charset="0"/>
        <a:ea typeface="ＭＳ Ｐゴシック" pitchFamily="124" charset="-128"/>
        <a:cs typeface="+mn-cs"/>
      </a:defRPr>
    </a:lvl1pPr>
    <a:lvl2pPr marL="457200" algn="l" rtl="0" fontAlgn="base">
      <a:spcBef>
        <a:spcPct val="0"/>
      </a:spcBef>
      <a:spcAft>
        <a:spcPct val="0"/>
      </a:spcAft>
      <a:defRPr sz="2200" kern="1200">
        <a:solidFill>
          <a:schemeClr val="tx1"/>
        </a:solidFill>
        <a:latin typeface="Times New Roman" charset="0"/>
        <a:ea typeface="ＭＳ Ｐゴシック" pitchFamily="124" charset="-128"/>
        <a:cs typeface="+mn-cs"/>
      </a:defRPr>
    </a:lvl2pPr>
    <a:lvl3pPr marL="914400" algn="l" rtl="0" fontAlgn="base">
      <a:spcBef>
        <a:spcPct val="0"/>
      </a:spcBef>
      <a:spcAft>
        <a:spcPct val="0"/>
      </a:spcAft>
      <a:defRPr sz="2200" kern="1200">
        <a:solidFill>
          <a:schemeClr val="tx1"/>
        </a:solidFill>
        <a:latin typeface="Times New Roman" charset="0"/>
        <a:ea typeface="ＭＳ Ｐゴシック" pitchFamily="124" charset="-128"/>
        <a:cs typeface="+mn-cs"/>
      </a:defRPr>
    </a:lvl3pPr>
    <a:lvl4pPr marL="1371600" algn="l" rtl="0" fontAlgn="base">
      <a:spcBef>
        <a:spcPct val="0"/>
      </a:spcBef>
      <a:spcAft>
        <a:spcPct val="0"/>
      </a:spcAft>
      <a:defRPr sz="2200" kern="1200">
        <a:solidFill>
          <a:schemeClr val="tx1"/>
        </a:solidFill>
        <a:latin typeface="Times New Roman" charset="0"/>
        <a:ea typeface="ＭＳ Ｐゴシック" pitchFamily="124" charset="-128"/>
        <a:cs typeface="+mn-cs"/>
      </a:defRPr>
    </a:lvl4pPr>
    <a:lvl5pPr marL="1828800" algn="l" rtl="0" fontAlgn="base">
      <a:spcBef>
        <a:spcPct val="0"/>
      </a:spcBef>
      <a:spcAft>
        <a:spcPct val="0"/>
      </a:spcAft>
      <a:defRPr sz="2200" kern="1200">
        <a:solidFill>
          <a:schemeClr val="tx1"/>
        </a:solidFill>
        <a:latin typeface="Times New Roman" charset="0"/>
        <a:ea typeface="ＭＳ Ｐゴシック" pitchFamily="124" charset="-128"/>
        <a:cs typeface="+mn-cs"/>
      </a:defRPr>
    </a:lvl5pPr>
    <a:lvl6pPr marL="2286000" algn="l" defTabSz="914400" rtl="0" eaLnBrk="1" latinLnBrk="0" hangingPunct="1">
      <a:defRPr sz="2200" kern="1200">
        <a:solidFill>
          <a:schemeClr val="tx1"/>
        </a:solidFill>
        <a:latin typeface="Times New Roman" charset="0"/>
        <a:ea typeface="ＭＳ Ｐゴシック" pitchFamily="124" charset="-128"/>
        <a:cs typeface="+mn-cs"/>
      </a:defRPr>
    </a:lvl6pPr>
    <a:lvl7pPr marL="2743200" algn="l" defTabSz="914400" rtl="0" eaLnBrk="1" latinLnBrk="0" hangingPunct="1">
      <a:defRPr sz="2200" kern="1200">
        <a:solidFill>
          <a:schemeClr val="tx1"/>
        </a:solidFill>
        <a:latin typeface="Times New Roman" charset="0"/>
        <a:ea typeface="ＭＳ Ｐゴシック" pitchFamily="124" charset="-128"/>
        <a:cs typeface="+mn-cs"/>
      </a:defRPr>
    </a:lvl7pPr>
    <a:lvl8pPr marL="3200400" algn="l" defTabSz="914400" rtl="0" eaLnBrk="1" latinLnBrk="0" hangingPunct="1">
      <a:defRPr sz="2200" kern="1200">
        <a:solidFill>
          <a:schemeClr val="tx1"/>
        </a:solidFill>
        <a:latin typeface="Times New Roman" charset="0"/>
        <a:ea typeface="ＭＳ Ｐゴシック" pitchFamily="124" charset="-128"/>
        <a:cs typeface="+mn-cs"/>
      </a:defRPr>
    </a:lvl8pPr>
    <a:lvl9pPr marL="3657600" algn="l" defTabSz="914400" rtl="0" eaLnBrk="1" latinLnBrk="0" hangingPunct="1">
      <a:defRPr sz="2200" kern="1200">
        <a:solidFill>
          <a:schemeClr val="tx1"/>
        </a:solidFill>
        <a:latin typeface="Times New Roman" charset="0"/>
        <a:ea typeface="ＭＳ Ｐゴシック" pitchFamily="12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68" autoAdjust="0"/>
    <p:restoredTop sz="90929"/>
  </p:normalViewPr>
  <p:slideViewPr>
    <p:cSldViewPr>
      <p:cViewPr>
        <p:scale>
          <a:sx n="100" d="100"/>
          <a:sy n="100" d="100"/>
        </p:scale>
        <p:origin x="-46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106499" name="Rectangle 3"/>
          <p:cNvSpPr>
            <a:spLocks noGrp="1" noChangeArrowheads="1"/>
          </p:cNvSpPr>
          <p:nvPr>
            <p:ph type="dt" sz="quarter" idx="1"/>
          </p:nvPr>
        </p:nvSpPr>
        <p:spPr bwMode="auto">
          <a:xfrm>
            <a:off x="388620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106500" name="Rectangle 4"/>
          <p:cNvSpPr>
            <a:spLocks noGrp="1" noChangeArrowheads="1"/>
          </p:cNvSpPr>
          <p:nvPr>
            <p:ph type="ftr" sz="quarter" idx="2"/>
          </p:nvPr>
        </p:nvSpPr>
        <p:spPr bwMode="auto">
          <a:xfrm>
            <a:off x="0" y="8847138"/>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106501" name="Rectangle 5"/>
          <p:cNvSpPr>
            <a:spLocks noGrp="1" noChangeArrowheads="1"/>
          </p:cNvSpPr>
          <p:nvPr>
            <p:ph type="sldNum" sz="quarter" idx="3"/>
          </p:nvPr>
        </p:nvSpPr>
        <p:spPr bwMode="auto">
          <a:xfrm>
            <a:off x="3886200" y="8847138"/>
            <a:ext cx="2971800" cy="4651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DC896B32-A231-4AD6-9DF2-8A4BD1DF4AF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71800" cy="46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200" smtClean="0">
                <a:latin typeface="Arial" charset="0"/>
              </a:defRPr>
            </a:lvl1pPr>
          </a:lstStyle>
          <a:p>
            <a:pPr>
              <a:defRPr/>
            </a:pPr>
            <a:endParaRPr lang="en-US"/>
          </a:p>
        </p:txBody>
      </p:sp>
      <p:sp>
        <p:nvSpPr>
          <p:cNvPr id="75779" name="Rectangle 3"/>
          <p:cNvSpPr>
            <a:spLocks noGrp="1" noChangeArrowheads="1"/>
          </p:cNvSpPr>
          <p:nvPr>
            <p:ph type="dt" idx="1"/>
          </p:nvPr>
        </p:nvSpPr>
        <p:spPr bwMode="auto">
          <a:xfrm>
            <a:off x="3886200" y="0"/>
            <a:ext cx="2971800" cy="465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Arial" charset="0"/>
              </a:defRPr>
            </a:lvl1pPr>
          </a:lstStyle>
          <a:p>
            <a:pPr>
              <a:defRPr/>
            </a:pPr>
            <a:endParaRPr lang="en-US"/>
          </a:p>
        </p:txBody>
      </p:sp>
      <p:sp>
        <p:nvSpPr>
          <p:cNvPr id="21508" name="Rectangle 4"/>
          <p:cNvSpPr>
            <a:spLocks noChangeArrowheads="1" noTextEdit="1"/>
          </p:cNvSpPr>
          <p:nvPr>
            <p:ph type="sldImg" idx="2"/>
          </p:nvPr>
        </p:nvSpPr>
        <p:spPr bwMode="auto">
          <a:xfrm>
            <a:off x="1101725" y="698500"/>
            <a:ext cx="4656138" cy="3492500"/>
          </a:xfrm>
          <a:prstGeom prst="rect">
            <a:avLst/>
          </a:prstGeom>
          <a:noFill/>
          <a:ln w="9525">
            <a:solidFill>
              <a:srgbClr val="000000"/>
            </a:solidFill>
            <a:miter lim="800000"/>
            <a:headEnd/>
            <a:tailEnd/>
          </a:ln>
        </p:spPr>
      </p:sp>
      <p:sp>
        <p:nvSpPr>
          <p:cNvPr id="75781" name="Rectangle 5"/>
          <p:cNvSpPr>
            <a:spLocks noGrp="1" noChangeArrowheads="1"/>
          </p:cNvSpPr>
          <p:nvPr>
            <p:ph type="body" sz="quarter" idx="3"/>
          </p:nvPr>
        </p:nvSpPr>
        <p:spPr bwMode="auto">
          <a:xfrm>
            <a:off x="914400" y="4422775"/>
            <a:ext cx="50292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5782" name="Rectangle 6"/>
          <p:cNvSpPr>
            <a:spLocks noGrp="1" noChangeArrowheads="1"/>
          </p:cNvSpPr>
          <p:nvPr>
            <p:ph type="ftr" sz="quarter" idx="4"/>
          </p:nvPr>
        </p:nvSpPr>
        <p:spPr bwMode="auto">
          <a:xfrm>
            <a:off x="0" y="8847138"/>
            <a:ext cx="2971800" cy="4651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sz="1200" smtClean="0">
                <a:latin typeface="Arial" charset="0"/>
              </a:defRPr>
            </a:lvl1pPr>
          </a:lstStyle>
          <a:p>
            <a:pPr>
              <a:defRPr/>
            </a:pPr>
            <a:endParaRPr lang="en-US"/>
          </a:p>
        </p:txBody>
      </p:sp>
      <p:sp>
        <p:nvSpPr>
          <p:cNvPr id="75783" name="Rectangle 7"/>
          <p:cNvSpPr>
            <a:spLocks noGrp="1" noChangeArrowheads="1"/>
          </p:cNvSpPr>
          <p:nvPr>
            <p:ph type="sldNum" sz="quarter" idx="5"/>
          </p:nvPr>
        </p:nvSpPr>
        <p:spPr bwMode="auto">
          <a:xfrm>
            <a:off x="3886200" y="8847138"/>
            <a:ext cx="2971800" cy="46513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Arial" charset="0"/>
              </a:defRPr>
            </a:lvl1pPr>
          </a:lstStyle>
          <a:p>
            <a:pPr>
              <a:defRPr/>
            </a:pPr>
            <a:fld id="{1990079F-E037-4EE3-A411-E9C72EAB97D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2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2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2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2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2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8C553C42-DEB9-4421-8015-0BB897E24770}" type="slidenum">
              <a:rPr lang="en-US"/>
              <a:pPr/>
              <a:t>1</a:t>
            </a:fld>
            <a:endParaRPr lang="en-US"/>
          </a:p>
        </p:txBody>
      </p:sp>
      <p:sp>
        <p:nvSpPr>
          <p:cNvPr id="22531" name="Rectangle 2"/>
          <p:cNvSpPr>
            <a:spLocks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D113525D-5958-450F-B63B-15BC0E4F568C}" type="slidenum">
              <a:rPr lang="en-US"/>
              <a:pPr/>
              <a:t>10</a:t>
            </a:fld>
            <a:endParaRPr lang="en-US"/>
          </a:p>
        </p:txBody>
      </p:sp>
      <p:sp>
        <p:nvSpPr>
          <p:cNvPr id="31747" name="Rectangle 1026"/>
          <p:cNvSpPr>
            <a:spLocks noChangeArrowheads="1" noTextEdit="1"/>
          </p:cNvSpPr>
          <p:nvPr>
            <p:ph type="sldImg"/>
          </p:nvPr>
        </p:nvSpPr>
        <p:spPr>
          <a:ln/>
        </p:spPr>
      </p:sp>
      <p:sp>
        <p:nvSpPr>
          <p:cNvPr id="31748" name="Rectangle 1027"/>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0D79877E-09B3-46A5-A591-8C6E64842671}" type="slidenum">
              <a:rPr lang="en-US"/>
              <a:pPr/>
              <a:t>11</a:t>
            </a:fld>
            <a:endParaRPr lang="en-US"/>
          </a:p>
        </p:txBody>
      </p:sp>
      <p:sp>
        <p:nvSpPr>
          <p:cNvPr id="32771" name="Rectangle 2"/>
          <p:cNvSpPr>
            <a:spLocks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50562F1C-4351-4E63-B0C4-F4269362AC3A}" type="slidenum">
              <a:rPr lang="en-US"/>
              <a:pPr/>
              <a:t>12</a:t>
            </a:fld>
            <a:endParaRPr lang="en-US"/>
          </a:p>
        </p:txBody>
      </p:sp>
      <p:sp>
        <p:nvSpPr>
          <p:cNvPr id="33795" name="Rectangle 2"/>
          <p:cNvSpPr>
            <a:spLocks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E291429-133A-4D61-A562-B374E2CCB225}" type="slidenum">
              <a:rPr lang="en-US"/>
              <a:pPr/>
              <a:t>13</a:t>
            </a:fld>
            <a:endParaRPr lang="en-US"/>
          </a:p>
        </p:txBody>
      </p:sp>
      <p:sp>
        <p:nvSpPr>
          <p:cNvPr id="34819" name="Rectangle 2"/>
          <p:cNvSpPr>
            <a:spLocks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94107EFF-9BEE-463F-8CD2-A27E25EC3B71}" type="slidenum">
              <a:rPr lang="en-US"/>
              <a:pPr/>
              <a:t>14</a:t>
            </a:fld>
            <a:endParaRPr lang="en-US"/>
          </a:p>
        </p:txBody>
      </p:sp>
      <p:sp>
        <p:nvSpPr>
          <p:cNvPr id="35843" name="Rectangle 2"/>
          <p:cNvSpPr>
            <a:spLocks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08CA773-A090-426F-8E86-806A5D715233}" type="slidenum">
              <a:rPr lang="en-US"/>
              <a:pPr/>
              <a:t>15</a:t>
            </a:fld>
            <a:endParaRPr lang="en-US"/>
          </a:p>
        </p:txBody>
      </p:sp>
      <p:sp>
        <p:nvSpPr>
          <p:cNvPr id="36867" name="Rectangle 2"/>
          <p:cNvSpPr>
            <a:spLocks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C215AFCB-3CC4-4ECB-9128-255D58550B02}" type="slidenum">
              <a:rPr lang="en-US"/>
              <a:pPr/>
              <a:t>16</a:t>
            </a:fld>
            <a:endParaRPr lang="en-US"/>
          </a:p>
        </p:txBody>
      </p:sp>
      <p:sp>
        <p:nvSpPr>
          <p:cNvPr id="37891" name="Rectangle 2"/>
          <p:cNvSpPr>
            <a:spLocks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76FAEF6-948B-4818-81B4-E77548F9FC7E}" type="slidenum">
              <a:rPr lang="en-US"/>
              <a:pPr/>
              <a:t>17</a:t>
            </a:fld>
            <a:endParaRPr lang="en-US"/>
          </a:p>
        </p:txBody>
      </p:sp>
      <p:sp>
        <p:nvSpPr>
          <p:cNvPr id="38915" name="Rectangle 2"/>
          <p:cNvSpPr>
            <a:spLocks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734E7904-82FD-403B-97FF-4732B405D6D2}" type="slidenum">
              <a:rPr lang="en-US"/>
              <a:pPr/>
              <a:t>18</a:t>
            </a:fld>
            <a:endParaRPr lang="en-US"/>
          </a:p>
        </p:txBody>
      </p:sp>
      <p:sp>
        <p:nvSpPr>
          <p:cNvPr id="39939" name="Rectangle 2"/>
          <p:cNvSpPr>
            <a:spLocks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D6E98542-9446-4E0E-B9B7-2F9EE4E1BADF}" type="slidenum">
              <a:rPr lang="en-US"/>
              <a:pPr/>
              <a:t>2</a:t>
            </a:fld>
            <a:endParaRPr lang="en-US"/>
          </a:p>
        </p:txBody>
      </p:sp>
      <p:sp>
        <p:nvSpPr>
          <p:cNvPr id="23555" name="Rectangle 2"/>
          <p:cNvSpPr>
            <a:spLocks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79356EA-34D6-4042-A249-581A6F6021DB}" type="slidenum">
              <a:rPr lang="en-US"/>
              <a:pPr/>
              <a:t>3</a:t>
            </a:fld>
            <a:endParaRPr lang="en-US"/>
          </a:p>
        </p:txBody>
      </p:sp>
      <p:sp>
        <p:nvSpPr>
          <p:cNvPr id="24579" name="Rectangle 2"/>
          <p:cNvSpPr>
            <a:spLocks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A8F22C39-58B2-482B-9500-4B090C4EF20A}" type="slidenum">
              <a:rPr lang="en-US"/>
              <a:pPr/>
              <a:t>4</a:t>
            </a:fld>
            <a:endParaRPr lang="en-US"/>
          </a:p>
        </p:txBody>
      </p:sp>
      <p:sp>
        <p:nvSpPr>
          <p:cNvPr id="25603" name="Rectangle 2"/>
          <p:cNvSpPr>
            <a:spLocks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988FF673-5769-47DB-AC73-5C34EEBEFEE7}" type="slidenum">
              <a:rPr lang="en-US"/>
              <a:pPr/>
              <a:t>5</a:t>
            </a:fld>
            <a:endParaRPr lang="en-US"/>
          </a:p>
        </p:txBody>
      </p:sp>
      <p:sp>
        <p:nvSpPr>
          <p:cNvPr id="26627" name="Rectangle 2"/>
          <p:cNvSpPr>
            <a:spLocks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E7E0D587-AC1E-4A6E-A145-466B16EA21E6}" type="slidenum">
              <a:rPr lang="en-US"/>
              <a:pPr/>
              <a:t>6</a:t>
            </a:fld>
            <a:endParaRPr lang="en-US"/>
          </a:p>
        </p:txBody>
      </p:sp>
      <p:sp>
        <p:nvSpPr>
          <p:cNvPr id="27651" name="Rectangle 2"/>
          <p:cNvSpPr>
            <a:spLocks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1D79C61-0620-4594-A4E0-5FE760A8D4BC}" type="slidenum">
              <a:rPr lang="en-US"/>
              <a:pPr/>
              <a:t>7</a:t>
            </a:fld>
            <a:endParaRPr lang="en-US"/>
          </a:p>
        </p:txBody>
      </p:sp>
      <p:sp>
        <p:nvSpPr>
          <p:cNvPr id="28675" name="Rectangle 2"/>
          <p:cNvSpPr>
            <a:spLocks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A16746F3-3438-453A-BB65-A5FB53DD8196}" type="slidenum">
              <a:rPr lang="en-US"/>
              <a:pPr/>
              <a:t>8</a:t>
            </a:fld>
            <a:endParaRPr lang="en-US"/>
          </a:p>
        </p:txBody>
      </p:sp>
      <p:sp>
        <p:nvSpPr>
          <p:cNvPr id="29699" name="Rectangle 1026"/>
          <p:cNvSpPr>
            <a:spLocks noChangeArrowheads="1" noTextEdit="1"/>
          </p:cNvSpPr>
          <p:nvPr>
            <p:ph type="sldImg"/>
          </p:nvPr>
        </p:nvSpPr>
        <p:spPr>
          <a:ln/>
        </p:spPr>
      </p:sp>
      <p:sp>
        <p:nvSpPr>
          <p:cNvPr id="29700" name="Rectangle 1027"/>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A9AD2B4-BC6C-4617-AC09-387044F8C1EC}" type="slidenum">
              <a:rPr lang="en-US"/>
              <a:pPr/>
              <a:t>9</a:t>
            </a:fld>
            <a:endParaRPr lang="en-US"/>
          </a:p>
        </p:txBody>
      </p:sp>
      <p:sp>
        <p:nvSpPr>
          <p:cNvPr id="30723" name="Rectangle 2"/>
          <p:cNvSpPr>
            <a:spLocks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11" name="Slide Number Placeholder 10"/>
          <p:cNvSpPr>
            <a:spLocks noGrp="1"/>
          </p:cNvSpPr>
          <p:nvPr>
            <p:ph type="sldNum" sz="quarter" idx="12"/>
          </p:nvPr>
        </p:nvSpPr>
        <p:spPr/>
        <p:txBody>
          <a:bodyPr/>
          <a:lstStyle>
            <a:extLst/>
          </a:lstStyle>
          <a:p>
            <a:pPr>
              <a:defRPr/>
            </a:pPr>
            <a:fld id="{86E8DE79-F274-49BD-A486-F9B776F4AA93}"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EC4839B8-A459-4A53-A89D-B7701E499C9D}"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8E44EE83-CC73-46A0-987F-BA82C7420230}"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AFD0E2A7-B4AF-47AD-8F5B-AD8242847166}"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7149989A-BCCE-4888-8708-E362B646B254}"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BFC7D1DD-537C-4497-927D-E54B16D07306}"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FD77B706-C3E5-48C5-836E-9764F47BC4FD}"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A543A9FF-A54F-4192-AD98-CEDB0D9CB556}"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1527D623-82CB-4429-B4AE-E1F632BA0AB7}"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2B2BCD21-2C25-4933-AB0F-88CC7EBDDB6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D263E5F3-6E56-4C3B-978C-096E60554B58}" type="slidenum">
              <a:rPr lang="en-US" smtClean="0"/>
              <a:pPr>
                <a:defRPr/>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a:defRPr/>
            </a:pPr>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a:defRPr/>
            </a:pPr>
            <a:fld id="{0106B445-7904-4EE9-B441-6F70E8572FFF}"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Microsoft_Office_Excel_Chart1.xls"/></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normAutofit fontScale="90000"/>
          </a:bodyPr>
          <a:lstStyle/>
          <a:p>
            <a:pPr eaLnBrk="1" hangingPunct="1"/>
            <a:r>
              <a:rPr lang="en-US" dirty="0" smtClean="0"/>
              <a:t>Choice Voting-</a:t>
            </a:r>
            <a:br>
              <a:rPr lang="en-US" dirty="0" smtClean="0"/>
            </a:br>
            <a:r>
              <a:rPr lang="en-US" dirty="0" smtClean="0"/>
              <a:t>Proportional Representation</a:t>
            </a:r>
          </a:p>
        </p:txBody>
      </p:sp>
      <p:pic>
        <p:nvPicPr>
          <p:cNvPr id="4" name="Picture 3" descr="logo-fairvote.jpg"/>
          <p:cNvPicPr>
            <a:picLocks noChangeAspect="1"/>
          </p:cNvPicPr>
          <p:nvPr/>
        </p:nvPicPr>
        <p:blipFill>
          <a:blip r:embed="rId3" cstate="print"/>
          <a:stretch>
            <a:fillRect/>
          </a:stretch>
        </p:blipFill>
        <p:spPr>
          <a:xfrm>
            <a:off x="533400" y="5105400"/>
            <a:ext cx="2209800" cy="116516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a:xfrm>
            <a:off x="914400" y="152400"/>
            <a:ext cx="7696200" cy="1143000"/>
          </a:xfrm>
        </p:spPr>
        <p:txBody>
          <a:bodyPr/>
          <a:lstStyle/>
          <a:p>
            <a:pPr eaLnBrk="1" hangingPunct="1"/>
            <a:r>
              <a:rPr lang="en-US" sz="1600" b="0" smtClean="0"/>
              <a:t>Candidate D has more votes than she needed to be elected (more than the threshold). This is called a </a:t>
            </a:r>
            <a:r>
              <a:rPr lang="en-US" sz="1600" b="0" i="1" smtClean="0"/>
              <a:t>surplus</a:t>
            </a:r>
            <a:r>
              <a:rPr lang="en-US" sz="1600" b="0" smtClean="0"/>
              <a:t>.</a:t>
            </a:r>
          </a:p>
        </p:txBody>
      </p:sp>
      <p:sp>
        <p:nvSpPr>
          <p:cNvPr id="43012" name="Text Box 4"/>
          <p:cNvSpPr txBox="1">
            <a:spLocks noChangeArrowheads="1"/>
          </p:cNvSpPr>
          <p:nvPr/>
        </p:nvSpPr>
        <p:spPr bwMode="auto">
          <a:xfrm>
            <a:off x="609600" y="6110288"/>
            <a:ext cx="8001000" cy="366712"/>
          </a:xfrm>
          <a:prstGeom prst="rect">
            <a:avLst/>
          </a:prstGeom>
          <a:noFill/>
          <a:ln w="9525">
            <a:noFill/>
            <a:miter lim="800000"/>
            <a:headEnd/>
            <a:tailEnd/>
          </a:ln>
        </p:spPr>
        <p:txBody>
          <a:bodyPr>
            <a:spAutoFit/>
          </a:bodyPr>
          <a:lstStyle/>
          <a:p>
            <a:pPr>
              <a:spcBef>
                <a:spcPct val="50000"/>
              </a:spcBef>
            </a:pPr>
            <a:r>
              <a:rPr lang="en-US" sz="1800" b="1">
                <a:latin typeface="Microsoft Sans Serif" pitchFamily="34" charset="0"/>
              </a:rPr>
              <a:t>She has a surplus of 50 votes, which we do not want to waste.</a:t>
            </a:r>
          </a:p>
        </p:txBody>
      </p:sp>
      <p:sp>
        <p:nvSpPr>
          <p:cNvPr id="12292" name="Text Box 5"/>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12293" name="Text Box 6"/>
          <p:cNvSpPr txBox="1">
            <a:spLocks noChangeArrowheads="1"/>
          </p:cNvSpPr>
          <p:nvPr/>
        </p:nvSpPr>
        <p:spPr bwMode="auto">
          <a:xfrm>
            <a:off x="3581400" y="5715000"/>
            <a:ext cx="990600" cy="396875"/>
          </a:xfrm>
          <a:prstGeom prst="rect">
            <a:avLst/>
          </a:prstGeom>
          <a:noFill/>
          <a:ln w="9525">
            <a:noFill/>
            <a:miter lim="800000"/>
            <a:headEnd/>
            <a:tailEnd/>
          </a:ln>
        </p:spPr>
        <p:txBody>
          <a:bodyPr>
            <a:spAutoFit/>
          </a:bodyPr>
          <a:lstStyle/>
          <a:p>
            <a:pPr>
              <a:spcBef>
                <a:spcPct val="50000"/>
              </a:spcBef>
            </a:pPr>
            <a:r>
              <a:rPr lang="en-US" sz="2000" b="1"/>
              <a:t>Elected</a:t>
            </a:r>
          </a:p>
        </p:txBody>
      </p:sp>
      <p:pic>
        <p:nvPicPr>
          <p:cNvPr id="12294" name="Picture 7" descr="C:\Documents and Settings\Amy Ngai\Desktop\ppt_graph.jpg"/>
          <p:cNvPicPr>
            <a:picLocks noChangeAspect="1" noChangeArrowheads="1"/>
          </p:cNvPicPr>
          <p:nvPr/>
        </p:nvPicPr>
        <p:blipFill>
          <a:blip r:embed="rId3" cstate="print"/>
          <a:srcRect/>
          <a:stretch>
            <a:fillRect/>
          </a:stretch>
        </p:blipFill>
        <p:spPr bwMode="auto">
          <a:xfrm>
            <a:off x="762000" y="1524000"/>
            <a:ext cx="8077200" cy="4614863"/>
          </a:xfrm>
          <a:prstGeom prst="rect">
            <a:avLst/>
          </a:prstGeom>
          <a:solidFill>
            <a:srgbClr val="660066"/>
          </a:solidFill>
          <a:ln w="9525">
            <a:noFill/>
            <a:miter lim="800000"/>
            <a:headEnd/>
            <a:tailEnd/>
          </a:ln>
        </p:spPr>
      </p:pic>
      <p:sp>
        <p:nvSpPr>
          <p:cNvPr id="12295" name="Rectangle 8"/>
          <p:cNvSpPr>
            <a:spLocks noChangeArrowheads="1"/>
          </p:cNvSpPr>
          <p:nvPr/>
        </p:nvSpPr>
        <p:spPr bwMode="auto">
          <a:xfrm>
            <a:off x="3962400" y="1752600"/>
            <a:ext cx="304800" cy="5334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wrap="none" anchor="ctr">
            <a:flatTx/>
          </a:bodyPr>
          <a:lstStyle/>
          <a:p>
            <a:endParaRPr lang="en-US"/>
          </a:p>
        </p:txBody>
      </p:sp>
      <p:sp>
        <p:nvSpPr>
          <p:cNvPr id="12296" name="Line 9"/>
          <p:cNvSpPr>
            <a:spLocks noChangeShapeType="1"/>
          </p:cNvSpPr>
          <p:nvPr/>
        </p:nvSpPr>
        <p:spPr bwMode="auto">
          <a:xfrm>
            <a:off x="4495800" y="1981200"/>
            <a:ext cx="685800" cy="0"/>
          </a:xfrm>
          <a:prstGeom prst="line">
            <a:avLst/>
          </a:prstGeom>
          <a:noFill/>
          <a:ln w="9525">
            <a:solidFill>
              <a:srgbClr val="FF6600"/>
            </a:solidFill>
            <a:miter lim="800000"/>
            <a:headEnd type="triangle" w="med" len="med"/>
            <a:tailEnd/>
          </a:ln>
        </p:spPr>
        <p:txBody>
          <a:bodyPr wrap="none"/>
          <a:lstStyle/>
          <a:p>
            <a:endParaRPr lang="en-US"/>
          </a:p>
        </p:txBody>
      </p:sp>
      <p:sp>
        <p:nvSpPr>
          <p:cNvPr id="12297" name="Text Box 10"/>
          <p:cNvSpPr txBox="1">
            <a:spLocks noChangeArrowheads="1"/>
          </p:cNvSpPr>
          <p:nvPr/>
        </p:nvSpPr>
        <p:spPr bwMode="auto">
          <a:xfrm>
            <a:off x="5334000" y="1752600"/>
            <a:ext cx="1143000" cy="366713"/>
          </a:xfrm>
          <a:prstGeom prst="rect">
            <a:avLst/>
          </a:prstGeom>
          <a:noFill/>
          <a:ln w="9525">
            <a:noFill/>
            <a:miter lim="800000"/>
            <a:headEnd/>
            <a:tailEnd/>
          </a:ln>
        </p:spPr>
        <p:txBody>
          <a:bodyPr>
            <a:spAutoFit/>
          </a:bodyPr>
          <a:lstStyle/>
          <a:p>
            <a:pPr>
              <a:spcBef>
                <a:spcPct val="50000"/>
              </a:spcBef>
            </a:pPr>
            <a:r>
              <a:rPr lang="en-US" sz="1800">
                <a:solidFill>
                  <a:srgbClr val="FF6600"/>
                </a:solidFill>
                <a:latin typeface="Impact" pitchFamily="34" charset="0"/>
              </a:rPr>
              <a:t>Surplus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0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838200" y="228600"/>
            <a:ext cx="7924800" cy="1143000"/>
          </a:xfrm>
        </p:spPr>
        <p:txBody>
          <a:bodyPr/>
          <a:lstStyle/>
          <a:p>
            <a:pPr eaLnBrk="1" hangingPunct="1"/>
            <a:r>
              <a:rPr lang="en-US" sz="1400" b="0" smtClean="0"/>
              <a:t>We look at all of Candidate D’s ballots, and transfer the portion that was not necessary for her to be elected to the second preferences (#2 choices).</a:t>
            </a:r>
          </a:p>
        </p:txBody>
      </p:sp>
      <p:sp>
        <p:nvSpPr>
          <p:cNvPr id="13315" name="Text Box 3"/>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44037" name="Text Box 5"/>
          <p:cNvSpPr txBox="1">
            <a:spLocks noChangeArrowheads="1"/>
          </p:cNvSpPr>
          <p:nvPr/>
        </p:nvSpPr>
        <p:spPr bwMode="auto">
          <a:xfrm>
            <a:off x="6096000" y="3581400"/>
            <a:ext cx="2133600" cy="396875"/>
          </a:xfrm>
          <a:prstGeom prst="rect">
            <a:avLst/>
          </a:prstGeom>
          <a:noFill/>
          <a:ln w="9525">
            <a:noFill/>
            <a:miter lim="800000"/>
            <a:headEnd/>
            <a:tailEnd/>
          </a:ln>
        </p:spPr>
        <p:txBody>
          <a:bodyPr>
            <a:spAutoFit/>
          </a:bodyPr>
          <a:lstStyle/>
          <a:p>
            <a:pPr>
              <a:spcBef>
                <a:spcPct val="50000"/>
              </a:spcBef>
            </a:pPr>
            <a:r>
              <a:rPr lang="en-US" sz="2000" dirty="0">
                <a:solidFill>
                  <a:schemeClr val="hlink"/>
                </a:solidFill>
                <a:latin typeface="Impact" pitchFamily="34" charset="0"/>
              </a:rPr>
              <a:t>First Choice</a:t>
            </a:r>
          </a:p>
        </p:txBody>
      </p:sp>
      <p:sp>
        <p:nvSpPr>
          <p:cNvPr id="44038" name="Text Box 6"/>
          <p:cNvSpPr txBox="1">
            <a:spLocks noChangeArrowheads="1"/>
          </p:cNvSpPr>
          <p:nvPr/>
        </p:nvSpPr>
        <p:spPr bwMode="auto">
          <a:xfrm>
            <a:off x="6096000" y="4648200"/>
            <a:ext cx="1905000" cy="396875"/>
          </a:xfrm>
          <a:prstGeom prst="rect">
            <a:avLst/>
          </a:prstGeom>
          <a:noFill/>
          <a:ln w="9525">
            <a:noFill/>
            <a:miter lim="800000"/>
            <a:headEnd/>
            <a:tailEnd/>
          </a:ln>
        </p:spPr>
        <p:txBody>
          <a:bodyPr>
            <a:spAutoFit/>
          </a:bodyPr>
          <a:lstStyle/>
          <a:p>
            <a:pPr>
              <a:spcBef>
                <a:spcPct val="50000"/>
              </a:spcBef>
            </a:pPr>
            <a:r>
              <a:rPr lang="en-US" sz="2000" dirty="0">
                <a:solidFill>
                  <a:schemeClr val="hlink"/>
                </a:solidFill>
                <a:latin typeface="Impact" pitchFamily="34" charset="0"/>
              </a:rPr>
              <a:t>Second Choice</a:t>
            </a:r>
          </a:p>
        </p:txBody>
      </p:sp>
      <p:graphicFrame>
        <p:nvGraphicFramePr>
          <p:cNvPr id="44081" name="Group 49"/>
          <p:cNvGraphicFramePr>
            <a:graphicFrameLocks noGrp="1"/>
          </p:cNvGraphicFramePr>
          <p:nvPr/>
        </p:nvGraphicFramePr>
        <p:xfrm>
          <a:off x="2438400" y="1371600"/>
          <a:ext cx="3581400" cy="4800602"/>
        </p:xfrm>
        <a:graphic>
          <a:graphicData uri="http://schemas.openxmlformats.org/drawingml/2006/table">
            <a:tbl>
              <a:tblPr/>
              <a:tblGrid>
                <a:gridCol w="2984500"/>
                <a:gridCol w="596900"/>
              </a:tblGrid>
              <a:tr h="670546">
                <a:tc gridSpan="2">
                  <a:txBody>
                    <a:bodyPr/>
                    <a:lstStyle/>
                    <a:p>
                      <a:pPr marL="0" marR="0" lvl="0" indent="0" algn="ctr"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Voter’s Ballot</a:t>
                      </a:r>
                    </a:p>
                  </a:txBody>
                  <a:tcPr horzOverflow="overflow">
                    <a:lnL w="28575"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hMerge="1">
                  <a:txBody>
                    <a:bodyPr/>
                    <a:lstStyle/>
                    <a:p>
                      <a:endParaRPr lang="en-US"/>
                    </a:p>
                  </a:txBody>
                  <a:tcPr/>
                </a:tc>
              </a:tr>
              <a:tr h="515367">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A</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8</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67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B</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5</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67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Candidate C</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7</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5367">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D</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1</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67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E</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4</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67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F</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2</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5367">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G</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6</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67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smtClean="0">
                          <a:ln>
                            <a:noFill/>
                          </a:ln>
                          <a:solidFill>
                            <a:schemeClr val="tx1"/>
                          </a:solidFill>
                          <a:effectLst/>
                          <a:latin typeface="Arial" charset="0"/>
                        </a:rPr>
                        <a:t>Candidate H</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pitchFamily="2" charset="2"/>
                        <a:buNone/>
                        <a:tabLst/>
                      </a:pPr>
                      <a:r>
                        <a:rPr kumimoji="0" lang="en-US" sz="2400" b="0" i="0" u="none" strike="noStrike" cap="none" normalizeH="0" baseline="0" dirty="0" smtClean="0">
                          <a:ln>
                            <a:noFill/>
                          </a:ln>
                          <a:solidFill>
                            <a:schemeClr val="tx1"/>
                          </a:solidFill>
                          <a:effectLst/>
                          <a:latin typeface="Arial" charset="0"/>
                        </a:rPr>
                        <a:t>3</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0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utoUpdateAnimBg="0"/>
      <p:bldP spid="4403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2" descr="C:\Documents and Settings\Amy Ngai\Desktop\powerpoint\ppt_graph empty copy.jpg"/>
          <p:cNvPicPr>
            <a:picLocks noChangeAspect="1" noChangeArrowheads="1"/>
          </p:cNvPicPr>
          <p:nvPr/>
        </p:nvPicPr>
        <p:blipFill>
          <a:blip r:embed="rId3" cstate="print"/>
          <a:srcRect/>
          <a:stretch>
            <a:fillRect/>
          </a:stretch>
        </p:blipFill>
        <p:spPr bwMode="auto">
          <a:xfrm>
            <a:off x="990600" y="1295400"/>
            <a:ext cx="7924800" cy="4800600"/>
          </a:xfrm>
          <a:prstGeom prst="rect">
            <a:avLst/>
          </a:prstGeom>
          <a:noFill/>
          <a:ln w="9525">
            <a:noFill/>
            <a:miter lim="800000"/>
            <a:headEnd/>
            <a:tailEnd/>
          </a:ln>
        </p:spPr>
      </p:pic>
      <p:sp>
        <p:nvSpPr>
          <p:cNvPr id="14339" name="Rectangle 2"/>
          <p:cNvSpPr>
            <a:spLocks noGrp="1" noChangeArrowheads="1"/>
          </p:cNvSpPr>
          <p:nvPr>
            <p:ph type="title"/>
          </p:nvPr>
        </p:nvSpPr>
        <p:spPr>
          <a:xfrm>
            <a:off x="838200" y="0"/>
            <a:ext cx="8001000" cy="1143000"/>
          </a:xfrm>
        </p:spPr>
        <p:txBody>
          <a:bodyPr/>
          <a:lstStyle/>
          <a:p>
            <a:pPr eaLnBrk="1" hangingPunct="1"/>
            <a:r>
              <a:rPr lang="en-US" sz="1400" b="0" smtClean="0"/>
              <a:t>Most of the surplus is transferred to other Candidate F, but some goes to Candidate H.</a:t>
            </a:r>
          </a:p>
        </p:txBody>
      </p:sp>
      <p:sp>
        <p:nvSpPr>
          <p:cNvPr id="14340" name="Text Box 3"/>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45061" name="Rectangle 5"/>
          <p:cNvSpPr>
            <a:spLocks noChangeArrowheads="1"/>
          </p:cNvSpPr>
          <p:nvPr/>
        </p:nvSpPr>
        <p:spPr bwMode="auto">
          <a:xfrm>
            <a:off x="685800" y="5943600"/>
            <a:ext cx="8001000" cy="609600"/>
          </a:xfrm>
          <a:prstGeom prst="rect">
            <a:avLst/>
          </a:prstGeom>
          <a:noFill/>
          <a:ln w="9525">
            <a:noFill/>
            <a:miter lim="800000"/>
            <a:headEnd/>
            <a:tailEnd/>
          </a:ln>
        </p:spPr>
        <p:txBody>
          <a:bodyPr anchor="ctr"/>
          <a:lstStyle/>
          <a:p>
            <a:r>
              <a:rPr lang="en-US" sz="1800" b="1">
                <a:latin typeface="Microsoft Sans Serif" pitchFamily="34" charset="0"/>
              </a:rPr>
              <a:t>No other candidate has enough votes to be elected, and there are no more surplus votes to transfer.</a:t>
            </a:r>
          </a:p>
        </p:txBody>
      </p:sp>
      <p:sp>
        <p:nvSpPr>
          <p:cNvPr id="14342" name="Line 6"/>
          <p:cNvSpPr>
            <a:spLocks noChangeShapeType="1"/>
          </p:cNvSpPr>
          <p:nvPr/>
        </p:nvSpPr>
        <p:spPr bwMode="auto">
          <a:xfrm flipH="1">
            <a:off x="5943600" y="1752600"/>
            <a:ext cx="228600" cy="914400"/>
          </a:xfrm>
          <a:prstGeom prst="line">
            <a:avLst/>
          </a:prstGeom>
          <a:noFill/>
          <a:ln w="9525">
            <a:solidFill>
              <a:srgbClr val="FF6600"/>
            </a:solidFill>
            <a:round/>
            <a:headEnd/>
            <a:tailEnd type="triangle" w="med" len="med"/>
          </a:ln>
        </p:spPr>
        <p:txBody>
          <a:bodyPr/>
          <a:lstStyle/>
          <a:p>
            <a:endParaRPr lang="en-US"/>
          </a:p>
        </p:txBody>
      </p:sp>
      <p:sp>
        <p:nvSpPr>
          <p:cNvPr id="14343" name="Line 7"/>
          <p:cNvSpPr>
            <a:spLocks noChangeShapeType="1"/>
          </p:cNvSpPr>
          <p:nvPr/>
        </p:nvSpPr>
        <p:spPr bwMode="auto">
          <a:xfrm>
            <a:off x="6705600" y="1600200"/>
            <a:ext cx="381000" cy="1600200"/>
          </a:xfrm>
          <a:prstGeom prst="line">
            <a:avLst/>
          </a:prstGeom>
          <a:noFill/>
          <a:ln w="9525">
            <a:solidFill>
              <a:srgbClr val="FF6600"/>
            </a:solidFill>
            <a:round/>
            <a:headEnd/>
            <a:tailEnd type="triangle" w="med" len="med"/>
          </a:ln>
        </p:spPr>
        <p:txBody>
          <a:bodyPr/>
          <a:lstStyle/>
          <a:p>
            <a:endParaRPr lang="en-US"/>
          </a:p>
        </p:txBody>
      </p:sp>
      <p:sp>
        <p:nvSpPr>
          <p:cNvPr id="14344" name="Text Box 8"/>
          <p:cNvSpPr txBox="1">
            <a:spLocks noChangeArrowheads="1"/>
          </p:cNvSpPr>
          <p:nvPr/>
        </p:nvSpPr>
        <p:spPr bwMode="auto">
          <a:xfrm>
            <a:off x="5867400" y="1019175"/>
            <a:ext cx="1600200" cy="581025"/>
          </a:xfrm>
          <a:prstGeom prst="rect">
            <a:avLst/>
          </a:prstGeom>
          <a:noFill/>
          <a:ln w="9525">
            <a:noFill/>
            <a:miter lim="800000"/>
            <a:headEnd/>
            <a:tailEnd/>
          </a:ln>
        </p:spPr>
        <p:txBody>
          <a:bodyPr>
            <a:spAutoFit/>
          </a:bodyPr>
          <a:lstStyle/>
          <a:p>
            <a:pPr>
              <a:spcBef>
                <a:spcPct val="50000"/>
              </a:spcBef>
            </a:pPr>
            <a:r>
              <a:rPr lang="en-US" sz="1600" b="1">
                <a:solidFill>
                  <a:srgbClr val="FF6600"/>
                </a:solidFill>
                <a:latin typeface="Impact" pitchFamily="34" charset="0"/>
              </a:rPr>
              <a:t>Transferred Surplus</a:t>
            </a:r>
          </a:p>
        </p:txBody>
      </p:sp>
      <p:sp>
        <p:nvSpPr>
          <p:cNvPr id="14345" name="Rectangle 13"/>
          <p:cNvSpPr>
            <a:spLocks noChangeArrowheads="1"/>
          </p:cNvSpPr>
          <p:nvPr/>
        </p:nvSpPr>
        <p:spPr bwMode="auto">
          <a:xfrm>
            <a:off x="5638800" y="3124200"/>
            <a:ext cx="228600" cy="3810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wrap="none" anchor="ctr">
            <a:flatTx/>
          </a:bodyPr>
          <a:lstStyle/>
          <a:p>
            <a:endParaRPr lang="en-US"/>
          </a:p>
        </p:txBody>
      </p:sp>
      <p:sp>
        <p:nvSpPr>
          <p:cNvPr id="14346" name="Rectangle 14"/>
          <p:cNvSpPr>
            <a:spLocks noChangeArrowheads="1"/>
          </p:cNvSpPr>
          <p:nvPr/>
        </p:nvSpPr>
        <p:spPr bwMode="auto">
          <a:xfrm>
            <a:off x="7086600" y="3581400"/>
            <a:ext cx="228600" cy="2286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wrap="none" anchor="ctr">
            <a:flatTx/>
          </a:bodyPr>
          <a:lstStyle/>
          <a:p>
            <a:endParaRPr lang="en-US"/>
          </a:p>
        </p:txBody>
      </p:sp>
      <p:sp>
        <p:nvSpPr>
          <p:cNvPr id="14347" name="Text Box 15"/>
          <p:cNvSpPr txBox="1">
            <a:spLocks noChangeArrowheads="1"/>
          </p:cNvSpPr>
          <p:nvPr/>
        </p:nvSpPr>
        <p:spPr bwMode="auto">
          <a:xfrm>
            <a:off x="3810000" y="57150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50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2" name="Picture 12" descr="D:\powerpoint\ppt_graph 3.jpg"/>
          <p:cNvPicPr>
            <a:picLocks noChangeAspect="1" noChangeArrowheads="1"/>
          </p:cNvPicPr>
          <p:nvPr/>
        </p:nvPicPr>
        <p:blipFill>
          <a:blip r:embed="rId3" cstate="print"/>
          <a:srcRect/>
          <a:stretch>
            <a:fillRect/>
          </a:stretch>
        </p:blipFill>
        <p:spPr bwMode="auto">
          <a:xfrm>
            <a:off x="762000" y="1628775"/>
            <a:ext cx="7467600" cy="4614863"/>
          </a:xfrm>
          <a:prstGeom prst="rect">
            <a:avLst/>
          </a:prstGeom>
          <a:noFill/>
          <a:ln w="9525">
            <a:noFill/>
            <a:miter lim="800000"/>
            <a:headEnd/>
            <a:tailEnd/>
          </a:ln>
        </p:spPr>
      </p:pic>
      <p:sp>
        <p:nvSpPr>
          <p:cNvPr id="15363" name="Rectangle 2"/>
          <p:cNvSpPr>
            <a:spLocks noGrp="1" noChangeArrowheads="1"/>
          </p:cNvSpPr>
          <p:nvPr>
            <p:ph type="title"/>
          </p:nvPr>
        </p:nvSpPr>
        <p:spPr>
          <a:xfrm>
            <a:off x="685800" y="0"/>
            <a:ext cx="8001000" cy="1143000"/>
          </a:xfrm>
        </p:spPr>
        <p:txBody>
          <a:bodyPr/>
          <a:lstStyle/>
          <a:p>
            <a:pPr eaLnBrk="1" hangingPunct="1"/>
            <a:r>
              <a:rPr lang="en-US" sz="1600" b="0" smtClean="0"/>
              <a:t>Now we eliminate the candidate with the fewest votes – Candidate C…</a:t>
            </a:r>
          </a:p>
        </p:txBody>
      </p:sp>
      <p:sp>
        <p:nvSpPr>
          <p:cNvPr id="15364" name="Text Box 3"/>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46084" name="Rectangle 4"/>
          <p:cNvSpPr>
            <a:spLocks noChangeArrowheads="1"/>
          </p:cNvSpPr>
          <p:nvPr/>
        </p:nvSpPr>
        <p:spPr bwMode="auto">
          <a:xfrm>
            <a:off x="609600" y="6172200"/>
            <a:ext cx="8001000" cy="609600"/>
          </a:xfrm>
          <a:prstGeom prst="rect">
            <a:avLst/>
          </a:prstGeom>
          <a:noFill/>
          <a:ln w="9525">
            <a:noFill/>
            <a:miter lim="800000"/>
            <a:headEnd/>
            <a:tailEnd/>
          </a:ln>
        </p:spPr>
        <p:txBody>
          <a:bodyPr anchor="ctr"/>
          <a:lstStyle/>
          <a:p>
            <a:r>
              <a:rPr lang="en-US" sz="1800" b="1">
                <a:latin typeface="Microsoft Sans Serif" pitchFamily="34" charset="0"/>
              </a:rPr>
              <a:t>…and transfer his votes according to the second choices on the ballots.</a:t>
            </a:r>
          </a:p>
        </p:txBody>
      </p:sp>
      <p:grpSp>
        <p:nvGrpSpPr>
          <p:cNvPr id="15366" name="Group 6"/>
          <p:cNvGrpSpPr>
            <a:grpSpLocks/>
          </p:cNvGrpSpPr>
          <p:nvPr/>
        </p:nvGrpSpPr>
        <p:grpSpPr bwMode="auto">
          <a:xfrm>
            <a:off x="2362200" y="1143000"/>
            <a:ext cx="1828800" cy="2667000"/>
            <a:chOff x="1392" y="672"/>
            <a:chExt cx="1152" cy="1680"/>
          </a:xfrm>
        </p:grpSpPr>
        <p:sp>
          <p:nvSpPr>
            <p:cNvPr id="15369" name="Text Box 7"/>
            <p:cNvSpPr txBox="1">
              <a:spLocks noChangeArrowheads="1"/>
            </p:cNvSpPr>
            <p:nvPr/>
          </p:nvSpPr>
          <p:spPr bwMode="auto">
            <a:xfrm>
              <a:off x="1392" y="672"/>
              <a:ext cx="1152" cy="231"/>
            </a:xfrm>
            <a:prstGeom prst="rect">
              <a:avLst/>
            </a:prstGeom>
            <a:noFill/>
            <a:ln w="9525">
              <a:noFill/>
              <a:miter lim="800000"/>
              <a:headEnd/>
              <a:tailEnd/>
            </a:ln>
          </p:spPr>
          <p:txBody>
            <a:bodyPr>
              <a:spAutoFit/>
            </a:bodyPr>
            <a:lstStyle/>
            <a:p>
              <a:pPr>
                <a:spcBef>
                  <a:spcPct val="50000"/>
                </a:spcBef>
              </a:pPr>
              <a:r>
                <a:rPr lang="en-US" sz="1800" b="1">
                  <a:solidFill>
                    <a:srgbClr val="FF6600"/>
                  </a:solidFill>
                  <a:latin typeface="Impact" pitchFamily="34" charset="0"/>
                </a:rPr>
                <a:t>Votes to transfer</a:t>
              </a:r>
            </a:p>
          </p:txBody>
        </p:sp>
        <p:sp>
          <p:nvSpPr>
            <p:cNvPr id="15370" name="Line 8"/>
            <p:cNvSpPr>
              <a:spLocks noChangeShapeType="1"/>
            </p:cNvSpPr>
            <p:nvPr/>
          </p:nvSpPr>
          <p:spPr bwMode="auto">
            <a:xfrm>
              <a:off x="1968" y="864"/>
              <a:ext cx="0" cy="1488"/>
            </a:xfrm>
            <a:prstGeom prst="line">
              <a:avLst/>
            </a:prstGeom>
            <a:noFill/>
            <a:ln w="9525">
              <a:noFill/>
              <a:round/>
              <a:headEnd/>
              <a:tailEnd type="triangle" w="med" len="med"/>
            </a:ln>
          </p:spPr>
          <p:txBody>
            <a:bodyPr/>
            <a:lstStyle/>
            <a:p>
              <a:endParaRPr lang="en-US"/>
            </a:p>
          </p:txBody>
        </p:sp>
      </p:grpSp>
      <p:sp>
        <p:nvSpPr>
          <p:cNvPr id="15367" name="Line 13"/>
          <p:cNvSpPr>
            <a:spLocks noChangeShapeType="1"/>
          </p:cNvSpPr>
          <p:nvPr/>
        </p:nvSpPr>
        <p:spPr bwMode="auto">
          <a:xfrm>
            <a:off x="3276600" y="1524000"/>
            <a:ext cx="0" cy="2362200"/>
          </a:xfrm>
          <a:prstGeom prst="line">
            <a:avLst/>
          </a:prstGeom>
          <a:noFill/>
          <a:ln w="9525">
            <a:solidFill>
              <a:srgbClr val="FF6600"/>
            </a:solidFill>
            <a:miter lim="800000"/>
            <a:headEnd/>
            <a:tailEnd type="triangle" w="med" len="med"/>
          </a:ln>
        </p:spPr>
        <p:txBody>
          <a:bodyPr wrap="none"/>
          <a:lstStyle/>
          <a:p>
            <a:endParaRPr lang="en-US"/>
          </a:p>
        </p:txBody>
      </p:sp>
      <p:sp>
        <p:nvSpPr>
          <p:cNvPr id="15368" name="Text Box 14"/>
          <p:cNvSpPr txBox="1">
            <a:spLocks noChangeArrowheads="1"/>
          </p:cNvSpPr>
          <p:nvPr/>
        </p:nvSpPr>
        <p:spPr bwMode="auto">
          <a:xfrm>
            <a:off x="3352800" y="59436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Picture 13" descr="C:\Documents and Settings\Amy Ngai\Desktop\powerpoint\ppt_graph 4.jpg"/>
          <p:cNvPicPr>
            <a:picLocks noChangeAspect="1" noChangeArrowheads="1"/>
          </p:cNvPicPr>
          <p:nvPr/>
        </p:nvPicPr>
        <p:blipFill>
          <a:blip r:embed="rId3" cstate="print"/>
          <a:srcRect/>
          <a:stretch>
            <a:fillRect/>
          </a:stretch>
        </p:blipFill>
        <p:spPr bwMode="auto">
          <a:xfrm>
            <a:off x="1295400" y="1752600"/>
            <a:ext cx="7010400" cy="4514850"/>
          </a:xfrm>
          <a:prstGeom prst="rect">
            <a:avLst/>
          </a:prstGeom>
          <a:noFill/>
          <a:ln w="9525">
            <a:noFill/>
            <a:miter lim="800000"/>
            <a:headEnd/>
            <a:tailEnd/>
          </a:ln>
        </p:spPr>
      </p:pic>
      <p:sp>
        <p:nvSpPr>
          <p:cNvPr id="16387" name="Rectangle 3"/>
          <p:cNvSpPr>
            <a:spLocks noGrp="1" noChangeArrowheads="1"/>
          </p:cNvSpPr>
          <p:nvPr>
            <p:ph type="title"/>
          </p:nvPr>
        </p:nvSpPr>
        <p:spPr>
          <a:xfrm>
            <a:off x="990600" y="457200"/>
            <a:ext cx="8001000" cy="838200"/>
          </a:xfrm>
        </p:spPr>
        <p:txBody>
          <a:bodyPr/>
          <a:lstStyle/>
          <a:p>
            <a:pPr eaLnBrk="1" hangingPunct="1"/>
            <a:r>
              <a:rPr lang="en-US" sz="1600" b="0" smtClean="0"/>
              <a:t>Some of these votes go to another Candidate B, but some go to Candidate H.</a:t>
            </a:r>
          </a:p>
        </p:txBody>
      </p:sp>
      <p:sp>
        <p:nvSpPr>
          <p:cNvPr id="16388" name="Text Box 4"/>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47109" name="Rectangle 5"/>
          <p:cNvSpPr>
            <a:spLocks noChangeArrowheads="1"/>
          </p:cNvSpPr>
          <p:nvPr/>
        </p:nvSpPr>
        <p:spPr bwMode="auto">
          <a:xfrm>
            <a:off x="533400" y="5943600"/>
            <a:ext cx="8001000" cy="609600"/>
          </a:xfrm>
          <a:prstGeom prst="rect">
            <a:avLst/>
          </a:prstGeom>
          <a:noFill/>
          <a:ln w="9525">
            <a:noFill/>
            <a:miter lim="800000"/>
            <a:headEnd/>
            <a:tailEnd/>
          </a:ln>
        </p:spPr>
        <p:txBody>
          <a:bodyPr anchor="ctr"/>
          <a:lstStyle/>
          <a:p>
            <a:endParaRPr lang="en-US" sz="1800" b="1">
              <a:solidFill>
                <a:schemeClr val="tx2"/>
              </a:solidFill>
            </a:endParaRPr>
          </a:p>
        </p:txBody>
      </p:sp>
      <p:sp>
        <p:nvSpPr>
          <p:cNvPr id="16390" name="Text Box 11"/>
          <p:cNvSpPr txBox="1">
            <a:spLocks noChangeArrowheads="1"/>
          </p:cNvSpPr>
          <p:nvPr/>
        </p:nvSpPr>
        <p:spPr bwMode="auto">
          <a:xfrm>
            <a:off x="3352800" y="1295400"/>
            <a:ext cx="1905000" cy="366713"/>
          </a:xfrm>
          <a:prstGeom prst="rect">
            <a:avLst/>
          </a:prstGeom>
          <a:noFill/>
          <a:ln w="9525">
            <a:noFill/>
            <a:miter lim="800000"/>
            <a:headEnd/>
            <a:tailEnd/>
          </a:ln>
        </p:spPr>
        <p:txBody>
          <a:bodyPr>
            <a:spAutoFit/>
          </a:bodyPr>
          <a:lstStyle/>
          <a:p>
            <a:pPr>
              <a:spcBef>
                <a:spcPct val="50000"/>
              </a:spcBef>
            </a:pPr>
            <a:r>
              <a:rPr lang="en-US" sz="1800" b="1">
                <a:solidFill>
                  <a:srgbClr val="FF6600"/>
                </a:solidFill>
                <a:latin typeface="Impact" pitchFamily="34" charset="0"/>
              </a:rPr>
              <a:t>Transferred Votes</a:t>
            </a:r>
          </a:p>
        </p:txBody>
      </p:sp>
      <p:sp>
        <p:nvSpPr>
          <p:cNvPr id="16391" name="Line 9"/>
          <p:cNvSpPr>
            <a:spLocks noChangeShapeType="1"/>
          </p:cNvSpPr>
          <p:nvPr/>
        </p:nvSpPr>
        <p:spPr bwMode="auto">
          <a:xfrm flipH="1">
            <a:off x="3124200" y="1676400"/>
            <a:ext cx="838200" cy="838200"/>
          </a:xfrm>
          <a:prstGeom prst="line">
            <a:avLst/>
          </a:prstGeom>
          <a:noFill/>
          <a:ln w="9525">
            <a:solidFill>
              <a:srgbClr val="FF6600"/>
            </a:solidFill>
            <a:round/>
            <a:headEnd/>
            <a:tailEnd type="triangle" w="med" len="med"/>
          </a:ln>
        </p:spPr>
        <p:txBody>
          <a:bodyPr/>
          <a:lstStyle/>
          <a:p>
            <a:endParaRPr lang="en-US"/>
          </a:p>
        </p:txBody>
      </p:sp>
      <p:sp>
        <p:nvSpPr>
          <p:cNvPr id="16392" name="Line 10"/>
          <p:cNvSpPr>
            <a:spLocks noChangeShapeType="1"/>
          </p:cNvSpPr>
          <p:nvPr/>
        </p:nvSpPr>
        <p:spPr bwMode="auto">
          <a:xfrm>
            <a:off x="4724400" y="1676400"/>
            <a:ext cx="2057400" cy="2057400"/>
          </a:xfrm>
          <a:prstGeom prst="line">
            <a:avLst/>
          </a:prstGeom>
          <a:noFill/>
          <a:ln w="9525">
            <a:solidFill>
              <a:srgbClr val="FF6600"/>
            </a:solidFill>
            <a:round/>
            <a:headEnd/>
            <a:tailEnd type="triangle" w="med" len="med"/>
          </a:ln>
        </p:spPr>
        <p:txBody>
          <a:bodyPr/>
          <a:lstStyle/>
          <a:p>
            <a:endParaRPr lang="en-US"/>
          </a:p>
        </p:txBody>
      </p:sp>
      <p:sp>
        <p:nvSpPr>
          <p:cNvPr id="16393" name="Text Box 14"/>
          <p:cNvSpPr txBox="1">
            <a:spLocks noChangeArrowheads="1"/>
          </p:cNvSpPr>
          <p:nvPr/>
        </p:nvSpPr>
        <p:spPr bwMode="auto">
          <a:xfrm>
            <a:off x="3733800" y="58674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
        <p:nvSpPr>
          <p:cNvPr id="16394" name="Rectangle 15"/>
          <p:cNvSpPr>
            <a:spLocks noChangeArrowheads="1"/>
          </p:cNvSpPr>
          <p:nvPr/>
        </p:nvSpPr>
        <p:spPr bwMode="auto">
          <a:xfrm>
            <a:off x="6705600" y="3657600"/>
            <a:ext cx="228600" cy="3048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wrap="none" anchor="ctr">
            <a:flatTx/>
          </a:bodyPr>
          <a:lstStyle/>
          <a:p>
            <a:pPr algn="ctr"/>
            <a:endParaRPr lang="en-US"/>
          </a:p>
        </p:txBody>
      </p:sp>
      <p:sp>
        <p:nvSpPr>
          <p:cNvPr id="16395" name="Rectangle 16"/>
          <p:cNvSpPr>
            <a:spLocks noChangeArrowheads="1"/>
          </p:cNvSpPr>
          <p:nvPr/>
        </p:nvSpPr>
        <p:spPr bwMode="auto">
          <a:xfrm>
            <a:off x="2819400" y="2743200"/>
            <a:ext cx="228600" cy="4572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wrap="none" anchor="ctr">
            <a:flatTx/>
          </a:bodyPr>
          <a:lstStyle/>
          <a:p>
            <a:endParaRPr lang="en-US"/>
          </a:p>
        </p:txBody>
      </p:sp>
      <p:sp>
        <p:nvSpPr>
          <p:cNvPr id="47121" name="Rectangle 17"/>
          <p:cNvSpPr>
            <a:spLocks noChangeArrowheads="1"/>
          </p:cNvSpPr>
          <p:nvPr/>
        </p:nvSpPr>
        <p:spPr bwMode="auto">
          <a:xfrm>
            <a:off x="685800" y="6096000"/>
            <a:ext cx="8001000" cy="609600"/>
          </a:xfrm>
          <a:prstGeom prst="rect">
            <a:avLst/>
          </a:prstGeom>
          <a:noFill/>
          <a:ln w="9525">
            <a:noFill/>
            <a:miter lim="800000"/>
            <a:headEnd/>
            <a:tailEnd/>
          </a:ln>
        </p:spPr>
        <p:txBody>
          <a:bodyPr anchor="ctr"/>
          <a:lstStyle/>
          <a:p>
            <a:r>
              <a:rPr lang="en-US" sz="1800" b="1">
                <a:latin typeface="Microsoft Sans Serif" pitchFamily="34" charset="0"/>
              </a:rPr>
              <a:t>Now we see if anyone else has received enough votes to be elected…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47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7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9" grpId="0" autoUpdateAnimBg="0"/>
      <p:bldP spid="4712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3" descr="D:\powerpoint\ppt_graph 5.jpg"/>
          <p:cNvPicPr>
            <a:picLocks noChangeAspect="1" noChangeArrowheads="1"/>
          </p:cNvPicPr>
          <p:nvPr/>
        </p:nvPicPr>
        <p:blipFill>
          <a:blip r:embed="rId3" cstate="print"/>
          <a:srcRect/>
          <a:stretch>
            <a:fillRect/>
          </a:stretch>
        </p:blipFill>
        <p:spPr bwMode="auto">
          <a:xfrm>
            <a:off x="762000" y="1828800"/>
            <a:ext cx="7772400" cy="4191000"/>
          </a:xfrm>
          <a:prstGeom prst="rect">
            <a:avLst/>
          </a:prstGeom>
          <a:noFill/>
          <a:ln w="9525">
            <a:noFill/>
            <a:miter lim="800000"/>
            <a:headEnd/>
            <a:tailEnd/>
          </a:ln>
        </p:spPr>
      </p:pic>
      <p:sp>
        <p:nvSpPr>
          <p:cNvPr id="17411" name="Rectangle 3"/>
          <p:cNvSpPr>
            <a:spLocks noGrp="1" noChangeArrowheads="1"/>
          </p:cNvSpPr>
          <p:nvPr>
            <p:ph type="title"/>
          </p:nvPr>
        </p:nvSpPr>
        <p:spPr>
          <a:xfrm>
            <a:off x="914400" y="152400"/>
            <a:ext cx="8001000" cy="1143000"/>
          </a:xfrm>
        </p:spPr>
        <p:txBody>
          <a:bodyPr/>
          <a:lstStyle/>
          <a:p>
            <a:pPr eaLnBrk="1" hangingPunct="1"/>
            <a:r>
              <a:rPr lang="en-US" sz="1600" b="0" smtClean="0"/>
              <a:t>Candidate B now has enough votes to be elected…</a:t>
            </a:r>
          </a:p>
        </p:txBody>
      </p:sp>
      <p:sp>
        <p:nvSpPr>
          <p:cNvPr id="17412" name="Text Box 4"/>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48133" name="Rectangle 5"/>
          <p:cNvSpPr>
            <a:spLocks noChangeArrowheads="1"/>
          </p:cNvSpPr>
          <p:nvPr/>
        </p:nvSpPr>
        <p:spPr bwMode="auto">
          <a:xfrm>
            <a:off x="762000" y="6248400"/>
            <a:ext cx="8001000" cy="609600"/>
          </a:xfrm>
          <a:prstGeom prst="rect">
            <a:avLst/>
          </a:prstGeom>
          <a:noFill/>
          <a:ln w="9525">
            <a:noFill/>
            <a:miter lim="800000"/>
            <a:headEnd/>
            <a:tailEnd/>
          </a:ln>
        </p:spPr>
        <p:txBody>
          <a:bodyPr anchor="ctr"/>
          <a:lstStyle/>
          <a:p>
            <a:r>
              <a:rPr lang="en-US" sz="1800" b="1">
                <a:latin typeface="Microsoft Sans Serif" pitchFamily="34" charset="0"/>
              </a:rPr>
              <a:t>…and more surplus choices to transfer.</a:t>
            </a:r>
          </a:p>
          <a:p>
            <a:endParaRPr lang="en-US" sz="1800" b="1">
              <a:solidFill>
                <a:schemeClr val="tx2"/>
              </a:solidFill>
            </a:endParaRPr>
          </a:p>
        </p:txBody>
      </p:sp>
      <p:sp>
        <p:nvSpPr>
          <p:cNvPr id="17414" name="Text Box 9"/>
          <p:cNvSpPr txBox="1">
            <a:spLocks noChangeArrowheads="1"/>
          </p:cNvSpPr>
          <p:nvPr/>
        </p:nvSpPr>
        <p:spPr bwMode="auto">
          <a:xfrm>
            <a:off x="3733800" y="1295400"/>
            <a:ext cx="990600" cy="366713"/>
          </a:xfrm>
          <a:prstGeom prst="rect">
            <a:avLst/>
          </a:prstGeom>
          <a:noFill/>
          <a:ln w="9525">
            <a:noFill/>
            <a:miter lim="800000"/>
            <a:headEnd/>
            <a:tailEnd/>
          </a:ln>
        </p:spPr>
        <p:txBody>
          <a:bodyPr>
            <a:spAutoFit/>
          </a:bodyPr>
          <a:lstStyle/>
          <a:p>
            <a:pPr>
              <a:spcBef>
                <a:spcPct val="50000"/>
              </a:spcBef>
            </a:pPr>
            <a:r>
              <a:rPr lang="en-US" sz="1800" b="1">
                <a:solidFill>
                  <a:srgbClr val="FF6600"/>
                </a:solidFill>
                <a:latin typeface="Impact" pitchFamily="34" charset="0"/>
              </a:rPr>
              <a:t>Surplus</a:t>
            </a:r>
          </a:p>
        </p:txBody>
      </p:sp>
      <p:sp>
        <p:nvSpPr>
          <p:cNvPr id="17415" name="Line 11"/>
          <p:cNvSpPr>
            <a:spLocks noChangeShapeType="1"/>
          </p:cNvSpPr>
          <p:nvPr/>
        </p:nvSpPr>
        <p:spPr bwMode="auto">
          <a:xfrm flipH="1">
            <a:off x="2971800" y="1676400"/>
            <a:ext cx="838200" cy="533400"/>
          </a:xfrm>
          <a:prstGeom prst="line">
            <a:avLst/>
          </a:prstGeom>
          <a:noFill/>
          <a:ln w="9525">
            <a:solidFill>
              <a:srgbClr val="FF6600"/>
            </a:solidFill>
            <a:round/>
            <a:headEnd/>
            <a:tailEnd type="triangle" w="med" len="med"/>
          </a:ln>
        </p:spPr>
        <p:txBody>
          <a:bodyPr/>
          <a:lstStyle/>
          <a:p>
            <a:endParaRPr lang="en-US"/>
          </a:p>
        </p:txBody>
      </p:sp>
      <p:sp>
        <p:nvSpPr>
          <p:cNvPr id="17416" name="Rectangle 14"/>
          <p:cNvSpPr>
            <a:spLocks noChangeArrowheads="1"/>
          </p:cNvSpPr>
          <p:nvPr/>
        </p:nvSpPr>
        <p:spPr bwMode="auto">
          <a:xfrm flipV="1">
            <a:off x="2438400" y="2362200"/>
            <a:ext cx="304800" cy="152400"/>
          </a:xfrm>
          <a:prstGeom prst="rect">
            <a:avLst/>
          </a:prstGeom>
          <a:solidFill>
            <a:srgbClr val="660066"/>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660066"/>
            </a:extrusionClr>
          </a:sp3d>
        </p:spPr>
        <p:txBody>
          <a:bodyPr rot="10800000" wrap="none" anchor="ctr">
            <a:flatTx/>
          </a:bodyPr>
          <a:lstStyle/>
          <a:p>
            <a:pPr algn="ctr"/>
            <a:endParaRPr lang="en-US"/>
          </a:p>
        </p:txBody>
      </p:sp>
      <p:sp>
        <p:nvSpPr>
          <p:cNvPr id="17417" name="Text Box 15"/>
          <p:cNvSpPr txBox="1">
            <a:spLocks noChangeArrowheads="1"/>
          </p:cNvSpPr>
          <p:nvPr/>
        </p:nvSpPr>
        <p:spPr bwMode="auto">
          <a:xfrm>
            <a:off x="3505200" y="57912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
        <p:nvSpPr>
          <p:cNvPr id="17418" name="Text Box 16"/>
          <p:cNvSpPr txBox="1">
            <a:spLocks noChangeArrowheads="1"/>
          </p:cNvSpPr>
          <p:nvPr/>
        </p:nvSpPr>
        <p:spPr bwMode="auto">
          <a:xfrm>
            <a:off x="2209800" y="57912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48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z="2800" smtClean="0"/>
              <a:t>Transferring Votes In Summary:</a:t>
            </a:r>
          </a:p>
        </p:txBody>
      </p:sp>
      <p:sp>
        <p:nvSpPr>
          <p:cNvPr id="18435" name="Rectangle 3"/>
          <p:cNvSpPr>
            <a:spLocks noGrp="1" noChangeArrowheads="1"/>
          </p:cNvSpPr>
          <p:nvPr>
            <p:ph idx="1"/>
          </p:nvPr>
        </p:nvSpPr>
        <p:spPr>
          <a:xfrm>
            <a:off x="685800" y="685800"/>
            <a:ext cx="7772400" cy="4419600"/>
          </a:xfrm>
        </p:spPr>
        <p:txBody>
          <a:bodyPr>
            <a:normAutofit lnSpcReduction="10000"/>
          </a:bodyPr>
          <a:lstStyle/>
          <a:p>
            <a:pPr marL="609600" indent="-609600" eaLnBrk="1" hangingPunct="1">
              <a:buFontTx/>
              <a:buAutoNum type="alphaLcParenR"/>
            </a:pPr>
            <a:r>
              <a:rPr lang="en-US" sz="2400" dirty="0" smtClean="0"/>
              <a:t>Transfer the surpluses of elected candidates, according to the next choice on the ballots (the next elected candidate who has not already been elected or excluded), and when there are no more surpluses to transfer…</a:t>
            </a:r>
          </a:p>
          <a:p>
            <a:pPr marL="609600" indent="-609600" eaLnBrk="1" hangingPunct="1">
              <a:buFontTx/>
              <a:buAutoNum type="alphaLcParenR"/>
            </a:pPr>
            <a:endParaRPr lang="en-US" sz="1600" dirty="0" smtClean="0"/>
          </a:p>
          <a:p>
            <a:pPr marL="609600" indent="-609600" eaLnBrk="1" hangingPunct="1">
              <a:buFontTx/>
              <a:buAutoNum type="alphaLcParenR"/>
            </a:pPr>
            <a:r>
              <a:rPr lang="en-US" sz="2400" dirty="0" smtClean="0"/>
              <a:t>…exclude the candidates with the fewest votes, and transfer their votes according to the next available choices on the ballot papers…</a:t>
            </a:r>
          </a:p>
          <a:p>
            <a:pPr marL="609600" indent="-609600" eaLnBrk="1" hangingPunct="1">
              <a:buFontTx/>
              <a:buNone/>
            </a:pPr>
            <a:endParaRPr lang="en-US" sz="800" dirty="0" smtClean="0"/>
          </a:p>
          <a:p>
            <a:pPr marL="609600" indent="-609600" eaLnBrk="1" hangingPunct="1">
              <a:buFontTx/>
              <a:buNone/>
            </a:pPr>
            <a:r>
              <a:rPr lang="en-US" dirty="0" smtClean="0"/>
              <a:t>…until 4 candidates are elected.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a:xfrm>
            <a:off x="609600" y="152400"/>
            <a:ext cx="8001000" cy="1143000"/>
          </a:xfrm>
        </p:spPr>
        <p:txBody>
          <a:bodyPr/>
          <a:lstStyle/>
          <a:p>
            <a:pPr eaLnBrk="1" hangingPunct="1"/>
            <a:r>
              <a:rPr lang="en-US" sz="1800" b="0" smtClean="0"/>
              <a:t>Here is the final result in our example:</a:t>
            </a:r>
          </a:p>
        </p:txBody>
      </p:sp>
      <p:sp>
        <p:nvSpPr>
          <p:cNvPr id="19459" name="Text Box 4"/>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sp>
        <p:nvSpPr>
          <p:cNvPr id="19460" name="Rectangle 5"/>
          <p:cNvSpPr>
            <a:spLocks noChangeArrowheads="1"/>
          </p:cNvSpPr>
          <p:nvPr/>
        </p:nvSpPr>
        <p:spPr bwMode="auto">
          <a:xfrm>
            <a:off x="533400" y="5943600"/>
            <a:ext cx="8001000" cy="609600"/>
          </a:xfrm>
          <a:prstGeom prst="rect">
            <a:avLst/>
          </a:prstGeom>
          <a:noFill/>
          <a:ln w="9525">
            <a:noFill/>
            <a:miter lim="800000"/>
            <a:headEnd/>
            <a:tailEnd/>
          </a:ln>
        </p:spPr>
        <p:txBody>
          <a:bodyPr anchor="ctr"/>
          <a:lstStyle/>
          <a:p>
            <a:endParaRPr lang="en-US" sz="1800" b="1">
              <a:solidFill>
                <a:schemeClr val="tx2"/>
              </a:solidFill>
            </a:endParaRPr>
          </a:p>
        </p:txBody>
      </p:sp>
      <p:sp>
        <p:nvSpPr>
          <p:cNvPr id="50186" name="Rectangle 10"/>
          <p:cNvSpPr>
            <a:spLocks noChangeArrowheads="1"/>
          </p:cNvSpPr>
          <p:nvPr/>
        </p:nvSpPr>
        <p:spPr bwMode="auto">
          <a:xfrm>
            <a:off x="685800" y="6019800"/>
            <a:ext cx="7315200" cy="762000"/>
          </a:xfrm>
          <a:prstGeom prst="rect">
            <a:avLst/>
          </a:prstGeom>
          <a:noFill/>
          <a:ln w="9525">
            <a:noFill/>
            <a:miter lim="800000"/>
            <a:headEnd/>
            <a:tailEnd/>
          </a:ln>
        </p:spPr>
        <p:txBody>
          <a:bodyPr anchor="ctr"/>
          <a:lstStyle/>
          <a:p>
            <a:r>
              <a:rPr lang="en-US" sz="1800" b="1">
                <a:latin typeface="Microsoft Sans Serif" pitchFamily="34" charset="0"/>
              </a:rPr>
              <a:t>The successful candidates are Candidates B, D, F and H.</a:t>
            </a:r>
          </a:p>
        </p:txBody>
      </p:sp>
      <p:pic>
        <p:nvPicPr>
          <p:cNvPr id="19462" name="Picture 23" descr="C:\Documents and Settings\Amy Ngai\Desktop\powerpoint\ppt_graph final.jpg"/>
          <p:cNvPicPr>
            <a:picLocks noChangeAspect="1" noChangeArrowheads="1"/>
          </p:cNvPicPr>
          <p:nvPr/>
        </p:nvPicPr>
        <p:blipFill>
          <a:blip r:embed="rId3" cstate="print"/>
          <a:srcRect/>
          <a:stretch>
            <a:fillRect/>
          </a:stretch>
        </p:blipFill>
        <p:spPr bwMode="auto">
          <a:xfrm>
            <a:off x="990600" y="1371600"/>
            <a:ext cx="7467600" cy="4614863"/>
          </a:xfrm>
          <a:prstGeom prst="rect">
            <a:avLst/>
          </a:prstGeom>
          <a:noFill/>
          <a:ln w="9525">
            <a:noFill/>
            <a:miter lim="800000"/>
            <a:headEnd/>
            <a:tailEnd/>
          </a:ln>
        </p:spPr>
      </p:pic>
      <p:sp>
        <p:nvSpPr>
          <p:cNvPr id="19463" name="Text Box 24"/>
          <p:cNvSpPr txBox="1">
            <a:spLocks noChangeArrowheads="1"/>
          </p:cNvSpPr>
          <p:nvPr/>
        </p:nvSpPr>
        <p:spPr bwMode="auto">
          <a:xfrm>
            <a:off x="2209800" y="56388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
        <p:nvSpPr>
          <p:cNvPr id="19464" name="Text Box 25"/>
          <p:cNvSpPr txBox="1">
            <a:spLocks noChangeArrowheads="1"/>
          </p:cNvSpPr>
          <p:nvPr/>
        </p:nvSpPr>
        <p:spPr bwMode="auto">
          <a:xfrm>
            <a:off x="3581400" y="56388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
        <p:nvSpPr>
          <p:cNvPr id="19465" name="Text Box 26"/>
          <p:cNvSpPr txBox="1">
            <a:spLocks noChangeArrowheads="1"/>
          </p:cNvSpPr>
          <p:nvPr/>
        </p:nvSpPr>
        <p:spPr bwMode="auto">
          <a:xfrm>
            <a:off x="4953000" y="56388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
        <p:nvSpPr>
          <p:cNvPr id="19466" name="Text Box 27"/>
          <p:cNvSpPr txBox="1">
            <a:spLocks noChangeArrowheads="1"/>
          </p:cNvSpPr>
          <p:nvPr/>
        </p:nvSpPr>
        <p:spPr bwMode="auto">
          <a:xfrm>
            <a:off x="6400800" y="5638800"/>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1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In Summary:</a:t>
            </a:r>
          </a:p>
        </p:txBody>
      </p:sp>
      <p:sp>
        <p:nvSpPr>
          <p:cNvPr id="20483" name="Rectangle 3"/>
          <p:cNvSpPr>
            <a:spLocks noGrp="1" noChangeArrowheads="1"/>
          </p:cNvSpPr>
          <p:nvPr>
            <p:ph idx="1"/>
          </p:nvPr>
        </p:nvSpPr>
        <p:spPr>
          <a:xfrm>
            <a:off x="502920" y="530352"/>
            <a:ext cx="8183880" cy="4879848"/>
          </a:xfrm>
        </p:spPr>
        <p:txBody>
          <a:bodyPr>
            <a:normAutofit/>
          </a:bodyPr>
          <a:lstStyle/>
          <a:p>
            <a:pPr eaLnBrk="1" hangingPunct="1">
              <a:lnSpc>
                <a:spcPct val="90000"/>
              </a:lnSpc>
            </a:pPr>
            <a:r>
              <a:rPr lang="en-US" sz="2200" dirty="0" smtClean="0"/>
              <a:t>Proportional Representation is a fair and representative electoral system used by a majority of democracies.</a:t>
            </a:r>
          </a:p>
          <a:p>
            <a:pPr eaLnBrk="1" hangingPunct="1">
              <a:lnSpc>
                <a:spcPct val="90000"/>
              </a:lnSpc>
            </a:pPr>
            <a:r>
              <a:rPr lang="en-US" sz="2200" dirty="0" smtClean="0"/>
              <a:t>Helps increase voter choice and turnout by fostering competitive elections.</a:t>
            </a:r>
          </a:p>
          <a:p>
            <a:pPr eaLnBrk="1" hangingPunct="1">
              <a:lnSpc>
                <a:spcPct val="90000"/>
              </a:lnSpc>
            </a:pPr>
            <a:r>
              <a:rPr lang="en-US" sz="2200" dirty="0" smtClean="0"/>
              <a:t>Encourages more positive campaigning, as candidates will ask voters for 2</a:t>
            </a:r>
            <a:r>
              <a:rPr lang="en-US" sz="2200" baseline="30000" dirty="0" smtClean="0"/>
              <a:t>nd</a:t>
            </a:r>
            <a:r>
              <a:rPr lang="en-US" sz="2200" dirty="0" smtClean="0"/>
              <a:t> and 3</a:t>
            </a:r>
            <a:r>
              <a:rPr lang="en-US" sz="2200" baseline="30000" dirty="0" smtClean="0"/>
              <a:t>rd</a:t>
            </a:r>
            <a:r>
              <a:rPr lang="en-US" sz="2200" dirty="0" smtClean="0"/>
              <a:t> rankings</a:t>
            </a:r>
          </a:p>
          <a:p>
            <a:pPr eaLnBrk="1" hangingPunct="1">
              <a:lnSpc>
                <a:spcPct val="90000"/>
              </a:lnSpc>
            </a:pPr>
            <a:r>
              <a:rPr lang="en-US" sz="2200" dirty="0" smtClean="0"/>
              <a:t>Leads to more accurate representation of women and minorities in government.</a:t>
            </a:r>
          </a:p>
          <a:p>
            <a:pPr eaLnBrk="1" hangingPunct="1">
              <a:lnSpc>
                <a:spcPct val="90000"/>
              </a:lnSpc>
            </a:pPr>
            <a:r>
              <a:rPr lang="en-US" sz="2200" dirty="0" smtClean="0"/>
              <a:t>Allows broader representation by removing unfair barriers to independent candidates</a:t>
            </a:r>
          </a:p>
          <a:p>
            <a:pPr eaLnBrk="1" hangingPunct="1">
              <a:lnSpc>
                <a:spcPct val="90000"/>
              </a:lnSpc>
            </a:pPr>
            <a:r>
              <a:rPr lang="en-US" sz="2200" dirty="0" smtClean="0"/>
              <a:t>Makes every vote count, by eliminating spoilers and wasted votes</a:t>
            </a:r>
          </a:p>
          <a:p>
            <a:pPr eaLnBrk="1" hangingPunct="1">
              <a:lnSpc>
                <a:spcPct val="90000"/>
              </a:lnSpc>
            </a:pPr>
            <a:endParaRPr lang="en-US" sz="22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p:txBody>
          <a:bodyPr/>
          <a:lstStyle/>
          <a:p>
            <a:pPr eaLnBrk="1" hangingPunct="1"/>
            <a:r>
              <a:rPr lang="en-US" smtClean="0"/>
              <a:t>Introduction</a:t>
            </a:r>
          </a:p>
        </p:txBody>
      </p:sp>
      <p:sp>
        <p:nvSpPr>
          <p:cNvPr id="5123" name="Rectangle 1027"/>
          <p:cNvSpPr>
            <a:spLocks noGrp="1" noChangeArrowheads="1"/>
          </p:cNvSpPr>
          <p:nvPr>
            <p:ph idx="1"/>
          </p:nvPr>
        </p:nvSpPr>
        <p:spPr/>
        <p:txBody>
          <a:bodyPr/>
          <a:lstStyle/>
          <a:p>
            <a:pPr eaLnBrk="1" hangingPunct="1">
              <a:lnSpc>
                <a:spcPct val="90000"/>
              </a:lnSpc>
              <a:buClrTx/>
              <a:buFont typeface="Wingdings" pitchFamily="2" charset="2"/>
              <a:buNone/>
            </a:pPr>
            <a:r>
              <a:rPr lang="en-US" sz="2400" b="1" dirty="0" smtClean="0">
                <a:cs typeface="Arial" charset="0"/>
              </a:rPr>
              <a:t>The principle of proportionality</a:t>
            </a:r>
            <a:endParaRPr lang="en-US" sz="2400" dirty="0" smtClean="0">
              <a:cs typeface="Arial" charset="0"/>
            </a:endParaRPr>
          </a:p>
          <a:p>
            <a:pPr eaLnBrk="1" hangingPunct="1">
              <a:lnSpc>
                <a:spcPct val="90000"/>
              </a:lnSpc>
              <a:buClrTx/>
              <a:buFont typeface="Wingdings" pitchFamily="2" charset="2"/>
              <a:buChar char="§"/>
            </a:pPr>
            <a:r>
              <a:rPr lang="en-US" sz="2400" dirty="0" smtClean="0">
                <a:cs typeface="Arial" charset="0"/>
              </a:rPr>
              <a:t>A majority of voters deserves a majority of representation.</a:t>
            </a:r>
          </a:p>
          <a:p>
            <a:pPr eaLnBrk="1" hangingPunct="1">
              <a:lnSpc>
                <a:spcPct val="90000"/>
              </a:lnSpc>
              <a:buClrTx/>
              <a:buFont typeface="Wingdings" pitchFamily="2" charset="2"/>
              <a:buChar char="§"/>
            </a:pPr>
            <a:r>
              <a:rPr lang="en-US" sz="2400" dirty="0" smtClean="0">
                <a:cs typeface="Arial" charset="0"/>
              </a:rPr>
              <a:t>But every sufficiently large group of like-minded voters has a right to representation in proportion to its share of the vote. </a:t>
            </a:r>
          </a:p>
          <a:p>
            <a:pPr eaLnBrk="1" hangingPunct="1">
              <a:lnSpc>
                <a:spcPct val="90000"/>
              </a:lnSpc>
              <a:buClrTx/>
              <a:buFont typeface="Wingdings" pitchFamily="2" charset="2"/>
              <a:buChar char="§"/>
            </a:pPr>
            <a:r>
              <a:rPr lang="en-US" sz="2400" dirty="0" smtClean="0">
                <a:cs typeface="Arial" charset="0"/>
              </a:rPr>
              <a:t>As many people as possible should have their vote count toward representation. </a:t>
            </a:r>
          </a:p>
          <a:p>
            <a:pPr eaLnBrk="1" hangingPunct="1">
              <a:lnSpc>
                <a:spcPct val="90000"/>
              </a:lnSpc>
              <a:buClrTx/>
              <a:buFont typeface="Wingdings" pitchFamily="2" charset="2"/>
              <a:buChar char="§"/>
            </a:pPr>
            <a:r>
              <a:rPr lang="en-US" sz="2400" dirty="0" smtClean="0">
                <a:cs typeface="Arial" charset="0"/>
              </a:rPr>
              <a:t>These goals are achieved through proportional representation.</a:t>
            </a:r>
            <a:endParaRPr lang="en-US" sz="1800" dirty="0" smtClean="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p:cNvSpPr>
            <a:spLocks noGrp="1" noChangeArrowheads="1"/>
          </p:cNvSpPr>
          <p:nvPr>
            <p:ph type="title"/>
          </p:nvPr>
        </p:nvSpPr>
        <p:spPr/>
        <p:txBody>
          <a:bodyPr/>
          <a:lstStyle/>
          <a:p>
            <a:pPr eaLnBrk="1" hangingPunct="1"/>
            <a:r>
              <a:rPr lang="en-US" smtClean="0"/>
              <a:t>What is Choice Voting</a:t>
            </a:r>
          </a:p>
        </p:txBody>
      </p:sp>
      <p:sp>
        <p:nvSpPr>
          <p:cNvPr id="6147" name="Rectangle 1027"/>
          <p:cNvSpPr>
            <a:spLocks noGrp="1" noChangeArrowheads="1"/>
          </p:cNvSpPr>
          <p:nvPr>
            <p:ph idx="1"/>
          </p:nvPr>
        </p:nvSpPr>
        <p:spPr/>
        <p:txBody>
          <a:bodyPr/>
          <a:lstStyle/>
          <a:p>
            <a:pPr eaLnBrk="1" hangingPunct="1">
              <a:lnSpc>
                <a:spcPct val="90000"/>
              </a:lnSpc>
            </a:pPr>
            <a:r>
              <a:rPr lang="en-US" sz="2200" smtClean="0"/>
              <a:t>A voting system where voters maximize their voting power by ranking candidates.</a:t>
            </a:r>
          </a:p>
          <a:p>
            <a:pPr eaLnBrk="1" hangingPunct="1">
              <a:lnSpc>
                <a:spcPct val="90000"/>
              </a:lnSpc>
            </a:pPr>
            <a:r>
              <a:rPr lang="en-US" sz="2200" smtClean="0"/>
              <a:t>Ensures that voters elect a candidate they like and do not lose out on representation due to vote splitting.</a:t>
            </a:r>
          </a:p>
          <a:p>
            <a:pPr eaLnBrk="1" hangingPunct="1">
              <a:lnSpc>
                <a:spcPct val="90000"/>
              </a:lnSpc>
            </a:pPr>
            <a:r>
              <a:rPr lang="en-US" sz="2200" smtClean="0"/>
              <a:t>Consistently resulted in fair representation of minorities, most recently in Cambridge, MA and New York City.</a:t>
            </a:r>
          </a:p>
          <a:p>
            <a:pPr eaLnBrk="1" hangingPunct="1">
              <a:lnSpc>
                <a:spcPct val="90000"/>
              </a:lnSpc>
            </a:pPr>
            <a:r>
              <a:rPr lang="en-US" sz="2200" smtClean="0"/>
              <a:t>Promotes coalition building and fosters positive campaigning.</a:t>
            </a:r>
          </a:p>
          <a:p>
            <a:pPr eaLnBrk="1" hangingPunct="1">
              <a:lnSpc>
                <a:spcPct val="90000"/>
              </a:lnSpc>
            </a:pPr>
            <a:r>
              <a:rPr lang="en-US" sz="2200" smtClean="0">
                <a:cs typeface="Arial" charset="0"/>
              </a:rPr>
              <a:t>Achieves proportional representation: Big groupings of voters win more seats, small groupings win fewer seats, everyone gets a fair share</a:t>
            </a:r>
            <a:endParaRPr lang="en-US" sz="22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History of Choice Voting in US</a:t>
            </a:r>
          </a:p>
        </p:txBody>
      </p:sp>
      <p:sp>
        <p:nvSpPr>
          <p:cNvPr id="7171" name="Rectangle 3"/>
          <p:cNvSpPr>
            <a:spLocks noGrp="1" noChangeArrowheads="1"/>
          </p:cNvSpPr>
          <p:nvPr>
            <p:ph idx="1"/>
          </p:nvPr>
        </p:nvSpPr>
        <p:spPr>
          <a:xfrm>
            <a:off x="914400" y="609600"/>
            <a:ext cx="7315200" cy="4648200"/>
          </a:xfrm>
        </p:spPr>
        <p:txBody>
          <a:bodyPr>
            <a:normAutofit/>
          </a:bodyPr>
          <a:lstStyle/>
          <a:p>
            <a:pPr eaLnBrk="1" hangingPunct="1">
              <a:lnSpc>
                <a:spcPct val="90000"/>
              </a:lnSpc>
            </a:pPr>
            <a:r>
              <a:rPr lang="en-US" sz="2400" dirty="0" smtClean="0"/>
              <a:t>1914, National Municipal League adopted PR in its ‘model city charter’</a:t>
            </a:r>
          </a:p>
          <a:p>
            <a:pPr eaLnBrk="1" hangingPunct="1">
              <a:lnSpc>
                <a:spcPct val="90000"/>
              </a:lnSpc>
            </a:pPr>
            <a:r>
              <a:rPr lang="en-US" sz="2400" dirty="0" smtClean="0"/>
              <a:t>Spurred use in two dozen cities including:</a:t>
            </a:r>
          </a:p>
          <a:p>
            <a:pPr lvl="1" eaLnBrk="1" hangingPunct="1">
              <a:lnSpc>
                <a:spcPct val="90000"/>
              </a:lnSpc>
            </a:pPr>
            <a:r>
              <a:rPr lang="en-US" sz="2000" dirty="0" smtClean="0"/>
              <a:t>Sacramento, Cleveland, Cincinnati, Toledo, Cambridge</a:t>
            </a:r>
          </a:p>
          <a:p>
            <a:pPr lvl="1" eaLnBrk="1" hangingPunct="1">
              <a:lnSpc>
                <a:spcPct val="90000"/>
              </a:lnSpc>
            </a:pPr>
            <a:r>
              <a:rPr lang="en-US" sz="2000" dirty="0" smtClean="0"/>
              <a:t>Significant adoption in </a:t>
            </a:r>
            <a:r>
              <a:rPr lang="en-US" sz="2000" b="1" dirty="0" smtClean="0"/>
              <a:t>New York City</a:t>
            </a:r>
            <a:r>
              <a:rPr lang="en-US" sz="2000" dirty="0" smtClean="0"/>
              <a:t> in 1936</a:t>
            </a:r>
          </a:p>
          <a:p>
            <a:pPr lvl="1" eaLnBrk="1" hangingPunct="1">
              <a:lnSpc>
                <a:spcPct val="90000"/>
              </a:lnSpc>
            </a:pPr>
            <a:r>
              <a:rPr lang="en-US" sz="2000" dirty="0" smtClean="0"/>
              <a:t>Elected the first African American legislator</a:t>
            </a:r>
          </a:p>
          <a:p>
            <a:pPr eaLnBrk="1" hangingPunct="1">
              <a:lnSpc>
                <a:spcPct val="90000"/>
              </a:lnSpc>
            </a:pPr>
            <a:r>
              <a:rPr lang="en-US" sz="2400" dirty="0" smtClean="0"/>
              <a:t>Choice voting worked well</a:t>
            </a:r>
          </a:p>
          <a:p>
            <a:pPr lvl="1" eaLnBrk="1" hangingPunct="1">
              <a:lnSpc>
                <a:spcPct val="90000"/>
              </a:lnSpc>
            </a:pPr>
            <a:r>
              <a:rPr lang="en-US" sz="2000" dirty="0" smtClean="0"/>
              <a:t>Increased representation, decreased power of political machines, reduced wasted votes</a:t>
            </a:r>
          </a:p>
          <a:p>
            <a:pPr eaLnBrk="1" hangingPunct="1">
              <a:lnSpc>
                <a:spcPct val="90000"/>
              </a:lnSpc>
            </a:pPr>
            <a:r>
              <a:rPr lang="en-US" sz="2400" dirty="0" smtClean="0"/>
              <a:t>Abandoning of PR (1940s, 50s)</a:t>
            </a:r>
          </a:p>
          <a:p>
            <a:pPr lvl="1" eaLnBrk="1" hangingPunct="1">
              <a:lnSpc>
                <a:spcPct val="90000"/>
              </a:lnSpc>
            </a:pPr>
            <a:r>
              <a:rPr lang="en-US" sz="2000" dirty="0" smtClean="0"/>
              <a:t>Well financed opposition, racial elements</a:t>
            </a:r>
          </a:p>
          <a:p>
            <a:pPr lvl="1" eaLnBrk="1" hangingPunct="1">
              <a:lnSpc>
                <a:spcPct val="90000"/>
              </a:lnSpc>
            </a:pPr>
            <a:r>
              <a:rPr lang="en-US" sz="2000" dirty="0" smtClean="0"/>
              <a:t>As of 1962, only Cambridge, MA retained PR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How Choice Voting works</a:t>
            </a:r>
          </a:p>
        </p:txBody>
      </p:sp>
      <p:sp>
        <p:nvSpPr>
          <p:cNvPr id="8195" name="Rectangle 3"/>
          <p:cNvSpPr>
            <a:spLocks noGrp="1" noChangeArrowheads="1"/>
          </p:cNvSpPr>
          <p:nvPr>
            <p:ph idx="1"/>
          </p:nvPr>
        </p:nvSpPr>
        <p:spPr/>
        <p:txBody>
          <a:bodyPr/>
          <a:lstStyle/>
          <a:p>
            <a:pPr eaLnBrk="1" hangingPunct="1">
              <a:buClrTx/>
              <a:buFont typeface="Wingdings" pitchFamily="2" charset="2"/>
              <a:buChar char="§"/>
            </a:pPr>
            <a:r>
              <a:rPr lang="en-US" sz="2400" smtClean="0">
                <a:cs typeface="Arial" charset="0"/>
              </a:rPr>
              <a:t>Voters rank candidates in order of preference </a:t>
            </a:r>
          </a:p>
          <a:p>
            <a:pPr lvl="1" eaLnBrk="1" hangingPunct="1">
              <a:buClrTx/>
              <a:buFont typeface="Wingdings" pitchFamily="2" charset="2"/>
              <a:buChar char="§"/>
            </a:pPr>
            <a:r>
              <a:rPr lang="en-US" sz="2000" smtClean="0">
                <a:cs typeface="Arial" charset="0"/>
              </a:rPr>
              <a:t>(e.g., 1</a:t>
            </a:r>
            <a:r>
              <a:rPr lang="en-US" sz="2000" baseline="30000" smtClean="0">
                <a:cs typeface="Arial" charset="0"/>
              </a:rPr>
              <a:t>st</a:t>
            </a:r>
            <a:r>
              <a:rPr lang="en-US" sz="2000" smtClean="0">
                <a:cs typeface="Arial" charset="0"/>
              </a:rPr>
              <a:t>, 2</a:t>
            </a:r>
            <a:r>
              <a:rPr lang="en-US" sz="2000" baseline="30000" smtClean="0">
                <a:cs typeface="Arial" charset="0"/>
              </a:rPr>
              <a:t>nd</a:t>
            </a:r>
            <a:r>
              <a:rPr lang="en-US" sz="2000" smtClean="0">
                <a:cs typeface="Arial" charset="0"/>
              </a:rPr>
              <a:t>, 3</a:t>
            </a:r>
            <a:r>
              <a:rPr lang="en-US" sz="2000" baseline="30000" smtClean="0">
                <a:cs typeface="Arial" charset="0"/>
              </a:rPr>
              <a:t>rd</a:t>
            </a:r>
            <a:r>
              <a:rPr lang="en-US" sz="2000" smtClean="0">
                <a:cs typeface="Arial" charset="0"/>
              </a:rPr>
              <a:t>). </a:t>
            </a:r>
          </a:p>
          <a:p>
            <a:pPr eaLnBrk="1" hangingPunct="1">
              <a:buClrTx/>
              <a:buFont typeface="Wingdings" pitchFamily="2" charset="2"/>
              <a:buChar char="§"/>
            </a:pPr>
            <a:r>
              <a:rPr lang="en-US" sz="2400" smtClean="0">
                <a:cs typeface="Arial" charset="0"/>
              </a:rPr>
              <a:t>A candidate wins a seat by receiving a share of the vote roughly equal to the number of votes divided by the number of seats. </a:t>
            </a:r>
          </a:p>
          <a:p>
            <a:pPr eaLnBrk="1" hangingPunct="1">
              <a:buClrTx/>
              <a:buFont typeface="Wingdings" pitchFamily="2" charset="2"/>
              <a:buChar char="§"/>
            </a:pPr>
            <a:r>
              <a:rPr lang="en-US" sz="2400" smtClean="0">
                <a:cs typeface="Arial" charset="0"/>
              </a:rPr>
              <a:t>Voters can rank as many candidates as they want to. </a:t>
            </a:r>
          </a:p>
          <a:p>
            <a:pPr eaLnBrk="1" hangingPunct="1">
              <a:buClrTx/>
              <a:buFont typeface="Wingdings" pitchFamily="2" charset="2"/>
              <a:buChar char="§"/>
            </a:pPr>
            <a:r>
              <a:rPr lang="en-US" sz="2400" smtClean="0">
                <a:cs typeface="Arial" charset="0"/>
              </a:rPr>
              <a:t>Ranking candidates will not affect the chances of a voter’s higher-ranked candidates being elected.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026"/>
          <p:cNvSpPr>
            <a:spLocks noGrp="1" noChangeArrowheads="1"/>
          </p:cNvSpPr>
          <p:nvPr>
            <p:ph type="title"/>
          </p:nvPr>
        </p:nvSpPr>
        <p:spPr/>
        <p:txBody>
          <a:bodyPr/>
          <a:lstStyle/>
          <a:p>
            <a:pPr eaLnBrk="1" hangingPunct="1"/>
            <a:r>
              <a:rPr lang="en-US" smtClean="0">
                <a:cs typeface="Arial" charset="0"/>
              </a:rPr>
              <a:t>Victory Threshold</a:t>
            </a:r>
          </a:p>
        </p:txBody>
      </p:sp>
      <p:sp>
        <p:nvSpPr>
          <p:cNvPr id="9219" name="Rectangle 1027"/>
          <p:cNvSpPr>
            <a:spLocks noGrp="1" noChangeArrowheads="1"/>
          </p:cNvSpPr>
          <p:nvPr>
            <p:ph idx="1"/>
          </p:nvPr>
        </p:nvSpPr>
        <p:spPr>
          <a:xfrm>
            <a:off x="533400" y="685800"/>
            <a:ext cx="8001000" cy="4724400"/>
          </a:xfrm>
        </p:spPr>
        <p:txBody>
          <a:bodyPr>
            <a:normAutofit/>
          </a:bodyPr>
          <a:lstStyle/>
          <a:p>
            <a:pPr eaLnBrk="1" hangingPunct="1">
              <a:buClrTx/>
              <a:buFont typeface="Wingdings" pitchFamily="2" charset="2"/>
              <a:buChar char="§"/>
            </a:pPr>
            <a:r>
              <a:rPr lang="en-US" sz="2200" dirty="0" smtClean="0">
                <a:cs typeface="Arial" charset="0"/>
              </a:rPr>
              <a:t>The victory threshold is set to the lowest share of the vote that only a winning number of candidates can receive to allow as many voters as possible to elect a candidate. </a:t>
            </a:r>
          </a:p>
          <a:p>
            <a:pPr eaLnBrk="1" hangingPunct="1">
              <a:buClrTx/>
              <a:buFont typeface="Wingdings" pitchFamily="2" charset="2"/>
              <a:buChar char="§"/>
            </a:pPr>
            <a:r>
              <a:rPr lang="en-US" sz="2200" dirty="0" smtClean="0">
                <a:cs typeface="Arial" charset="0"/>
              </a:rPr>
              <a:t>The victory threshold is calculated and candidates win by receiving a number of votes equal to or greater than the victory threshold. </a:t>
            </a:r>
          </a:p>
          <a:p>
            <a:pPr eaLnBrk="1" hangingPunct="1">
              <a:buClrTx/>
              <a:buFont typeface="Wingdings" pitchFamily="2" charset="2"/>
              <a:buChar char="§"/>
            </a:pPr>
            <a:r>
              <a:rPr lang="en-US" sz="2200" dirty="0" smtClean="0">
                <a:cs typeface="Arial" charset="0"/>
              </a:rPr>
              <a:t>The victory threshold equals </a:t>
            </a:r>
          </a:p>
          <a:p>
            <a:pPr lvl="1" eaLnBrk="1" hangingPunct="1">
              <a:buClrTx/>
              <a:buFont typeface="Wingdings" pitchFamily="2" charset="2"/>
              <a:buNone/>
            </a:pPr>
            <a:r>
              <a:rPr lang="en-US" sz="2000" dirty="0" smtClean="0">
                <a:cs typeface="Arial" charset="0"/>
              </a:rPr>
              <a:t>			</a:t>
            </a:r>
            <a:r>
              <a:rPr lang="en-US" sz="2000" dirty="0" smtClean="0">
                <a:cs typeface="Arial" charset="0"/>
              </a:rPr>
              <a:t>[</a:t>
            </a:r>
            <a:r>
              <a:rPr lang="en-US" sz="2000" dirty="0" smtClean="0">
                <a:cs typeface="Arial" charset="0"/>
              </a:rPr>
              <a:t>Total Votes Cast / (Seats +1)] +1 vote </a:t>
            </a:r>
          </a:p>
          <a:p>
            <a:pPr eaLnBrk="1" hangingPunct="1">
              <a:buClrTx/>
              <a:buFont typeface="Wingdings" pitchFamily="2" charset="2"/>
              <a:buChar char="§"/>
            </a:pPr>
            <a:r>
              <a:rPr lang="en-US" sz="2200" dirty="0" smtClean="0">
                <a:cs typeface="Arial" charset="0"/>
              </a:rPr>
              <a:t>For example, for 2,180 voters to elect 9 council seats, winning a seat requires 219 votes or 10%)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a:bodyPr>
          <a:lstStyle/>
          <a:p>
            <a:pPr eaLnBrk="1" hangingPunct="1"/>
            <a:r>
              <a:rPr lang="en-US" sz="2800" smtClean="0"/>
              <a:t>How Choice Voting Works: </a:t>
            </a:r>
            <a:br>
              <a:rPr lang="en-US" sz="2800" smtClean="0"/>
            </a:br>
            <a:r>
              <a:rPr lang="en-US" sz="2800" smtClean="0"/>
              <a:t>An Example</a:t>
            </a:r>
          </a:p>
        </p:txBody>
      </p:sp>
      <p:sp>
        <p:nvSpPr>
          <p:cNvPr id="39939" name="Rectangle 3"/>
          <p:cNvSpPr>
            <a:spLocks noGrp="1" noChangeArrowheads="1"/>
          </p:cNvSpPr>
          <p:nvPr>
            <p:ph idx="1"/>
          </p:nvPr>
        </p:nvSpPr>
        <p:spPr>
          <a:xfrm>
            <a:off x="533400" y="533400"/>
            <a:ext cx="8001000" cy="4364037"/>
          </a:xfrm>
        </p:spPr>
        <p:txBody>
          <a:bodyPr>
            <a:normAutofit/>
          </a:bodyPr>
          <a:lstStyle/>
          <a:p>
            <a:pPr eaLnBrk="1" hangingPunct="1"/>
            <a:r>
              <a:rPr lang="en-US" sz="2400" dirty="0" smtClean="0"/>
              <a:t>We are electing 4 representatives; there are 8 candidates.</a:t>
            </a:r>
          </a:p>
          <a:p>
            <a:pPr eaLnBrk="1" hangingPunct="1"/>
            <a:r>
              <a:rPr lang="en-US" sz="2400" dirty="0" smtClean="0"/>
              <a:t>Each candidate needs a certain number of votes to be elected: this is the </a:t>
            </a:r>
            <a:r>
              <a:rPr lang="en-US" sz="2400" i="1" dirty="0" smtClean="0"/>
              <a:t>threshold</a:t>
            </a:r>
            <a:r>
              <a:rPr lang="en-US" sz="2400" dirty="0" smtClean="0"/>
              <a:t>.</a:t>
            </a:r>
          </a:p>
          <a:p>
            <a:pPr eaLnBrk="1" hangingPunct="1"/>
            <a:r>
              <a:rPr lang="en-US" sz="2400" dirty="0" smtClean="0"/>
              <a:t>750 people have voted, so the threshold is 151 votes.</a:t>
            </a:r>
            <a:r>
              <a:rPr lang="en-US" dirty="0" smtClean="0"/>
              <a:t> </a:t>
            </a:r>
          </a:p>
          <a:p>
            <a:pPr eaLnBrk="1" hangingPunct="1">
              <a:buFont typeface="Wingdings" pitchFamily="2" charset="2"/>
              <a:buNone/>
            </a:pPr>
            <a:endParaRPr lang="en-US" sz="1800" dirty="0" smtClean="0"/>
          </a:p>
          <a:p>
            <a:pPr eaLnBrk="1" hangingPunct="1">
              <a:buFont typeface="Wingdings" pitchFamily="2" charset="2"/>
              <a:buNone/>
            </a:pPr>
            <a:endParaRPr lang="en-US" sz="1800" dirty="0" smtClean="0"/>
          </a:p>
          <a:p>
            <a:pPr eaLnBrk="1" hangingPunct="1">
              <a:buFont typeface="Wingdings" pitchFamily="2" charset="2"/>
              <a:buNone/>
            </a:pPr>
            <a:r>
              <a:rPr lang="en-US" sz="1800" dirty="0" smtClean="0"/>
              <a:t>*The threshold is calculated by dividing the total number of voters </a:t>
            </a:r>
            <a:r>
              <a:rPr lang="en-US" sz="1800" b="1" dirty="0" smtClean="0"/>
              <a:t>750</a:t>
            </a:r>
            <a:r>
              <a:rPr lang="en-US" sz="1800" dirty="0" smtClean="0"/>
              <a:t> by the number of seats to be filled </a:t>
            </a:r>
            <a:r>
              <a:rPr lang="en-US" sz="1800" b="1" dirty="0" smtClean="0"/>
              <a:t>4+1,</a:t>
            </a:r>
            <a:r>
              <a:rPr lang="en-US" sz="1800" dirty="0" smtClean="0"/>
              <a:t> plus </a:t>
            </a:r>
            <a:r>
              <a:rPr lang="en-US" sz="1800" b="1" dirty="0" smtClean="0"/>
              <a:t>1</a:t>
            </a:r>
            <a:r>
              <a:rPr lang="en-US" sz="1800" dirty="0" smtClean="0"/>
              <a:t>:  (750/5)+1 = 151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9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99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762000" y="457200"/>
            <a:ext cx="8229600" cy="1143000"/>
          </a:xfrm>
        </p:spPr>
        <p:txBody>
          <a:bodyPr/>
          <a:lstStyle/>
          <a:p>
            <a:pPr eaLnBrk="1" hangingPunct="1"/>
            <a:r>
              <a:rPr lang="en-US" sz="1600" b="0" smtClean="0"/>
              <a:t>We look at all the ballots, and see how many first preferences (#1 choices) each candidate received.</a:t>
            </a:r>
          </a:p>
        </p:txBody>
      </p:sp>
      <p:graphicFrame>
        <p:nvGraphicFramePr>
          <p:cNvPr id="1026" name="Object 2048"/>
          <p:cNvGraphicFramePr>
            <a:graphicFrameLocks noChangeAspect="1"/>
          </p:cNvGraphicFramePr>
          <p:nvPr/>
        </p:nvGraphicFramePr>
        <p:xfrm>
          <a:off x="762000" y="1828800"/>
          <a:ext cx="7591425" cy="4300538"/>
        </p:xfrm>
        <a:graphic>
          <a:graphicData uri="http://schemas.openxmlformats.org/presentationml/2006/ole">
            <p:oleObj spid="_x0000_s1026" name="Chart" r:id="rId4" imgW="7667958" imgH="3619952" progId="Excel.Chart.8">
              <p:embed/>
            </p:oleObj>
          </a:graphicData>
        </a:graphic>
      </p:graphicFrame>
      <p:sp>
        <p:nvSpPr>
          <p:cNvPr id="40963" name="Text Box 3"/>
          <p:cNvSpPr txBox="1">
            <a:spLocks noChangeArrowheads="1"/>
          </p:cNvSpPr>
          <p:nvPr/>
        </p:nvSpPr>
        <p:spPr bwMode="auto">
          <a:xfrm>
            <a:off x="762000" y="6248400"/>
            <a:ext cx="6019800" cy="366713"/>
          </a:xfrm>
          <a:prstGeom prst="rect">
            <a:avLst/>
          </a:prstGeom>
          <a:noFill/>
          <a:ln w="9525">
            <a:noFill/>
            <a:miter lim="800000"/>
            <a:headEnd/>
            <a:tailEnd/>
          </a:ln>
        </p:spPr>
        <p:txBody>
          <a:bodyPr>
            <a:spAutoFit/>
          </a:bodyPr>
          <a:lstStyle/>
          <a:p>
            <a:pPr>
              <a:spcBef>
                <a:spcPct val="50000"/>
              </a:spcBef>
            </a:pPr>
            <a:r>
              <a:rPr lang="en-US" sz="1800" b="1">
                <a:latin typeface="Microsoft Sans Serif" pitchFamily="34" charset="0"/>
              </a:rPr>
              <a:t>This shows the number of first choices for each candidate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9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title"/>
          </p:nvPr>
        </p:nvSpPr>
        <p:spPr>
          <a:xfrm>
            <a:off x="685800" y="381000"/>
            <a:ext cx="8305800" cy="1143000"/>
          </a:xfrm>
        </p:spPr>
        <p:txBody>
          <a:bodyPr/>
          <a:lstStyle/>
          <a:p>
            <a:pPr eaLnBrk="1" hangingPunct="1"/>
            <a:r>
              <a:rPr lang="en-US" sz="1600" b="0" smtClean="0"/>
              <a:t>Candidate D has enough votes to win, (she has reached the 151 vote threshold)</a:t>
            </a:r>
          </a:p>
        </p:txBody>
      </p:sp>
      <p:sp>
        <p:nvSpPr>
          <p:cNvPr id="41988" name="Text Box 4"/>
          <p:cNvSpPr txBox="1">
            <a:spLocks noChangeArrowheads="1"/>
          </p:cNvSpPr>
          <p:nvPr/>
        </p:nvSpPr>
        <p:spPr bwMode="auto">
          <a:xfrm>
            <a:off x="762000" y="6324600"/>
            <a:ext cx="8001000" cy="366713"/>
          </a:xfrm>
          <a:prstGeom prst="rect">
            <a:avLst/>
          </a:prstGeom>
          <a:noFill/>
          <a:ln w="9525">
            <a:noFill/>
            <a:miter lim="800000"/>
            <a:headEnd/>
            <a:tailEnd/>
          </a:ln>
        </p:spPr>
        <p:txBody>
          <a:bodyPr>
            <a:spAutoFit/>
          </a:bodyPr>
          <a:lstStyle/>
          <a:p>
            <a:pPr>
              <a:spcBef>
                <a:spcPct val="50000"/>
              </a:spcBef>
            </a:pPr>
            <a:r>
              <a:rPr lang="en-US" sz="1800" b="1">
                <a:latin typeface="Microsoft Sans Serif" pitchFamily="34" charset="0"/>
              </a:rPr>
              <a:t>But we still need to elect 3 more people…</a:t>
            </a:r>
          </a:p>
        </p:txBody>
      </p:sp>
      <p:sp>
        <p:nvSpPr>
          <p:cNvPr id="11268" name="Text Box 5"/>
          <p:cNvSpPr txBox="1">
            <a:spLocks noChangeArrowheads="1"/>
          </p:cNvSpPr>
          <p:nvPr/>
        </p:nvSpPr>
        <p:spPr bwMode="auto">
          <a:xfrm>
            <a:off x="3657600" y="4953000"/>
            <a:ext cx="762000" cy="457200"/>
          </a:xfrm>
          <a:prstGeom prst="rect">
            <a:avLst/>
          </a:prstGeom>
          <a:noFill/>
          <a:ln w="9525">
            <a:noFill/>
            <a:miter lim="800000"/>
            <a:headEnd/>
            <a:tailEnd/>
          </a:ln>
        </p:spPr>
        <p:txBody>
          <a:bodyPr>
            <a:spAutoFit/>
          </a:bodyPr>
          <a:lstStyle/>
          <a:p>
            <a:pPr>
              <a:spcBef>
                <a:spcPct val="50000"/>
              </a:spcBef>
            </a:pPr>
            <a:endParaRPr lang="en-US" sz="2400"/>
          </a:p>
        </p:txBody>
      </p:sp>
      <p:pic>
        <p:nvPicPr>
          <p:cNvPr id="11269" name="Picture 7" descr="C:\Documents and Settings\Amy Ngai\Desktop\ppt_graph.jpg"/>
          <p:cNvPicPr>
            <a:picLocks noChangeAspect="1" noChangeArrowheads="1"/>
          </p:cNvPicPr>
          <p:nvPr/>
        </p:nvPicPr>
        <p:blipFill>
          <a:blip r:embed="rId3" cstate="print"/>
          <a:srcRect/>
          <a:stretch>
            <a:fillRect/>
          </a:stretch>
        </p:blipFill>
        <p:spPr bwMode="auto">
          <a:xfrm>
            <a:off x="762000" y="1676400"/>
            <a:ext cx="8077200" cy="4614863"/>
          </a:xfrm>
          <a:prstGeom prst="rect">
            <a:avLst/>
          </a:prstGeom>
          <a:noFill/>
          <a:ln w="9525">
            <a:noFill/>
            <a:miter lim="800000"/>
            <a:headEnd/>
            <a:tailEnd/>
          </a:ln>
        </p:spPr>
      </p:pic>
      <p:sp>
        <p:nvSpPr>
          <p:cNvPr id="11270" name="Text Box 6"/>
          <p:cNvSpPr txBox="1">
            <a:spLocks noChangeArrowheads="1"/>
          </p:cNvSpPr>
          <p:nvPr/>
        </p:nvSpPr>
        <p:spPr bwMode="auto">
          <a:xfrm>
            <a:off x="3657600" y="5927725"/>
            <a:ext cx="990600" cy="396875"/>
          </a:xfrm>
          <a:prstGeom prst="rect">
            <a:avLst/>
          </a:prstGeom>
          <a:noFill/>
          <a:ln w="9525">
            <a:noFill/>
            <a:miter lim="800000"/>
            <a:headEnd/>
            <a:tailEnd/>
          </a:ln>
        </p:spPr>
        <p:txBody>
          <a:bodyPr>
            <a:spAutoFit/>
          </a:bodyPr>
          <a:lstStyle/>
          <a:p>
            <a:pPr>
              <a:spcBef>
                <a:spcPct val="50000"/>
              </a:spcBef>
            </a:pPr>
            <a:r>
              <a:rPr lang="en-US" sz="2000" b="1">
                <a:solidFill>
                  <a:srgbClr val="FF6600"/>
                </a:solidFill>
                <a:latin typeface="Impact" pitchFamily="34" charset="0"/>
              </a:rPr>
              <a:t>Elected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1333</TotalTime>
  <Words>933</Words>
  <Application>Microsoft Office PowerPoint</Application>
  <PresentationFormat>On-screen Show (4:3)</PresentationFormat>
  <Paragraphs>126</Paragraphs>
  <Slides>18</Slides>
  <Notes>18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6" baseType="lpstr">
      <vt:lpstr>Times New Roman</vt:lpstr>
      <vt:lpstr>ＭＳ Ｐゴシック</vt:lpstr>
      <vt:lpstr>Arial</vt:lpstr>
      <vt:lpstr>Wingdings</vt:lpstr>
      <vt:lpstr>Microsoft Sans Serif</vt:lpstr>
      <vt:lpstr>Impact</vt:lpstr>
      <vt:lpstr>Aspect</vt:lpstr>
      <vt:lpstr>Microsoft Excel Chart</vt:lpstr>
      <vt:lpstr>Choice Voting- Proportional Representation</vt:lpstr>
      <vt:lpstr>Introduction</vt:lpstr>
      <vt:lpstr>What is Choice Voting</vt:lpstr>
      <vt:lpstr>History of Choice Voting in US</vt:lpstr>
      <vt:lpstr>How Choice Voting works</vt:lpstr>
      <vt:lpstr>Victory Threshold</vt:lpstr>
      <vt:lpstr>How Choice Voting Works:  An Example</vt:lpstr>
      <vt:lpstr>We look at all the ballots, and see how many first preferences (#1 choices) each candidate received.</vt:lpstr>
      <vt:lpstr>Candidate D has enough votes to win, (she has reached the 151 vote threshold)</vt:lpstr>
      <vt:lpstr>Candidate D has more votes than she needed to be elected (more than the threshold). This is called a surplus.</vt:lpstr>
      <vt:lpstr>We look at all of Candidate D’s ballots, and transfer the portion that was not necessary for her to be elected to the second preferences (#2 choices).</vt:lpstr>
      <vt:lpstr>Most of the surplus is transferred to other Candidate F, but some goes to Candidate H.</vt:lpstr>
      <vt:lpstr>Now we eliminate the candidate with the fewest votes – Candidate C…</vt:lpstr>
      <vt:lpstr>Some of these votes go to another Candidate B, but some go to Candidate H.</vt:lpstr>
      <vt:lpstr>Candidate B now has enough votes to be elected…</vt:lpstr>
      <vt:lpstr>Transferring Votes In Summary:</vt:lpstr>
      <vt:lpstr>Here is the final result in our example:</vt:lpstr>
      <vt:lpstr>In Summary: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Proportional Representation</dc:title>
  <dc:creator>Office 2004 Test Drive User</dc:creator>
  <cp:lastModifiedBy>Amy Ngai</cp:lastModifiedBy>
  <cp:revision>19</cp:revision>
  <dcterms:created xsi:type="dcterms:W3CDTF">2008-07-15T20:24:04Z</dcterms:created>
  <dcterms:modified xsi:type="dcterms:W3CDTF">2009-12-08T21:04:23Z</dcterms:modified>
</cp:coreProperties>
</file>